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9753600" cy="7315200"/>
  <p:notesSz cx="6858000" cy="9144000"/>
  <p:embeddedFontLst>
    <p:embeddedFont>
      <p:font typeface="DM Serif Display" pitchFamily="2" charset="0"/>
      <p:regular r:id="rId12"/>
    </p:embeddedFont>
    <p:embeddedFont>
      <p:font typeface="Poppins" panose="00000500000000000000" pitchFamily="2" charset="0"/>
      <p:regular r:id="rId13"/>
    </p:embeddedFont>
    <p:embeddedFont>
      <p:font typeface="Poppins Bold" panose="00000800000000000000"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1603"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svg"/><Relationship Id="rId7" Type="http://schemas.openxmlformats.org/officeDocument/2006/relationships/image" Target="../media/image14.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25.png"/><Relationship Id="rId4" Type="http://schemas.openxmlformats.org/officeDocument/2006/relationships/image" Target="../media/image12.svg"/><Relationship Id="rId9" Type="http://schemas.openxmlformats.org/officeDocument/2006/relationships/image" Target="../media/image24.sv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gif"/><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gif"/><Relationship Id="rId5" Type="http://schemas.openxmlformats.org/officeDocument/2006/relationships/image" Target="../media/image33.sv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svg"/><Relationship Id="rId3" Type="http://schemas.openxmlformats.org/officeDocument/2006/relationships/image" Target="../media/image31.sv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3.svg"/><Relationship Id="rId15" Type="http://schemas.openxmlformats.org/officeDocument/2006/relationships/image" Target="../media/image46.jpeg"/><Relationship Id="rId10" Type="http://schemas.openxmlformats.org/officeDocument/2006/relationships/image" Target="../media/image41.svg"/><Relationship Id="rId4" Type="http://schemas.openxmlformats.org/officeDocument/2006/relationships/image" Target="../media/image32.png"/><Relationship Id="rId9" Type="http://schemas.openxmlformats.org/officeDocument/2006/relationships/image" Target="../media/image40.png"/><Relationship Id="rId1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V="1">
            <a:off x="6290294" y="-316372"/>
            <a:ext cx="3959070" cy="3973972"/>
          </a:xfrm>
          <a:custGeom>
            <a:avLst/>
            <a:gdLst/>
            <a:ahLst/>
            <a:cxnLst/>
            <a:rect l="l" t="t" r="r" b="b"/>
            <a:pathLst>
              <a:path w="3959070" h="3973972">
                <a:moveTo>
                  <a:pt x="0" y="3973972"/>
                </a:moveTo>
                <a:lnTo>
                  <a:pt x="3959070" y="3973972"/>
                </a:lnTo>
                <a:lnTo>
                  <a:pt x="3959070" y="0"/>
                </a:lnTo>
                <a:lnTo>
                  <a:pt x="0" y="0"/>
                </a:lnTo>
                <a:lnTo>
                  <a:pt x="0" y="3973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TextBox 3"/>
          <p:cNvSpPr txBox="1"/>
          <p:nvPr/>
        </p:nvSpPr>
        <p:spPr>
          <a:xfrm>
            <a:off x="731520" y="1765864"/>
            <a:ext cx="6355534" cy="2204466"/>
          </a:xfrm>
          <a:prstGeom prst="rect">
            <a:avLst/>
          </a:prstGeom>
        </p:spPr>
        <p:txBody>
          <a:bodyPr lIns="0" tIns="0" rIns="0" bIns="0" rtlCol="0" anchor="t">
            <a:spAutoFit/>
          </a:bodyPr>
          <a:lstStyle/>
          <a:p>
            <a:pPr algn="l">
              <a:lnSpc>
                <a:spcPts val="5712"/>
              </a:lnSpc>
            </a:pPr>
            <a:r>
              <a:rPr lang="en-US" sz="5600">
                <a:solidFill>
                  <a:srgbClr val="273335"/>
                </a:solidFill>
                <a:latin typeface="DM Serif Display"/>
                <a:ea typeface="DM Serif Display"/>
                <a:cs typeface="DM Serif Display"/>
                <a:sym typeface="DM Serif Display"/>
              </a:rPr>
              <a:t>Optimizing Systematic Review Processes with AI</a:t>
            </a:r>
          </a:p>
        </p:txBody>
      </p:sp>
      <p:sp>
        <p:nvSpPr>
          <p:cNvPr id="4" name="Freeform 4"/>
          <p:cNvSpPr/>
          <p:nvPr/>
        </p:nvSpPr>
        <p:spPr>
          <a:xfrm flipH="1">
            <a:off x="-977792" y="3106704"/>
            <a:ext cx="2793389" cy="4208496"/>
          </a:xfrm>
          <a:custGeom>
            <a:avLst/>
            <a:gdLst/>
            <a:ahLst/>
            <a:cxnLst/>
            <a:rect l="l" t="t" r="r" b="b"/>
            <a:pathLst>
              <a:path w="2793389" h="4208496">
                <a:moveTo>
                  <a:pt x="2793389" y="0"/>
                </a:moveTo>
                <a:lnTo>
                  <a:pt x="0" y="0"/>
                </a:lnTo>
                <a:lnTo>
                  <a:pt x="0" y="4208496"/>
                </a:lnTo>
                <a:lnTo>
                  <a:pt x="2793389" y="4208496"/>
                </a:lnTo>
                <a:lnTo>
                  <a:pt x="279338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5" name="Freeform 5"/>
          <p:cNvSpPr/>
          <p:nvPr/>
        </p:nvSpPr>
        <p:spPr>
          <a:xfrm rot="-865688">
            <a:off x="587850" y="4141463"/>
            <a:ext cx="594861" cy="652796"/>
          </a:xfrm>
          <a:custGeom>
            <a:avLst/>
            <a:gdLst/>
            <a:ahLst/>
            <a:cxnLst/>
            <a:rect l="l" t="t" r="r" b="b"/>
            <a:pathLst>
              <a:path w="594861" h="652796">
                <a:moveTo>
                  <a:pt x="0" y="0"/>
                </a:moveTo>
                <a:lnTo>
                  <a:pt x="594861" y="0"/>
                </a:lnTo>
                <a:lnTo>
                  <a:pt x="594861" y="652796"/>
                </a:lnTo>
                <a:lnTo>
                  <a:pt x="0" y="652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6" name="TextBox 6"/>
          <p:cNvSpPr txBox="1"/>
          <p:nvPr/>
        </p:nvSpPr>
        <p:spPr>
          <a:xfrm>
            <a:off x="1325566" y="4400559"/>
            <a:ext cx="8099747" cy="720725"/>
          </a:xfrm>
          <a:prstGeom prst="rect">
            <a:avLst/>
          </a:prstGeom>
        </p:spPr>
        <p:txBody>
          <a:bodyPr lIns="0" tIns="0" rIns="0" bIns="0" rtlCol="0" anchor="t">
            <a:spAutoFit/>
          </a:bodyPr>
          <a:lstStyle/>
          <a:p>
            <a:pPr algn="l">
              <a:lnSpc>
                <a:spcPts val="2800"/>
              </a:lnSpc>
            </a:pPr>
            <a:r>
              <a:rPr lang="en-US" sz="2000" b="1">
                <a:solidFill>
                  <a:srgbClr val="273335"/>
                </a:solidFill>
                <a:latin typeface="Poppins Bold"/>
                <a:ea typeface="Poppins Bold"/>
                <a:cs typeface="Poppins Bold"/>
                <a:sym typeface="Poppins Bold"/>
              </a:rPr>
              <a:t>Combining music and reminiscence therapy interventions </a:t>
            </a:r>
          </a:p>
          <a:p>
            <a:pPr algn="l">
              <a:lnSpc>
                <a:spcPts val="2800"/>
              </a:lnSpc>
              <a:spcBef>
                <a:spcPct val="0"/>
              </a:spcBef>
            </a:pPr>
            <a:r>
              <a:rPr lang="en-US" sz="2000" b="1">
                <a:solidFill>
                  <a:srgbClr val="273335"/>
                </a:solidFill>
                <a:latin typeface="Poppins Bold"/>
                <a:ea typeface="Poppins Bold"/>
                <a:cs typeface="Poppins Bold"/>
                <a:sym typeface="Poppins Bold"/>
              </a:rPr>
              <a:t>for wellbeing of elderly populations</a:t>
            </a:r>
          </a:p>
        </p:txBody>
      </p:sp>
      <p:sp>
        <p:nvSpPr>
          <p:cNvPr id="7" name="Freeform 7"/>
          <p:cNvSpPr/>
          <p:nvPr/>
        </p:nvSpPr>
        <p:spPr>
          <a:xfrm rot="1047195">
            <a:off x="6154556" y="4884554"/>
            <a:ext cx="594861" cy="652796"/>
          </a:xfrm>
          <a:custGeom>
            <a:avLst/>
            <a:gdLst/>
            <a:ahLst/>
            <a:cxnLst/>
            <a:rect l="l" t="t" r="r" b="b"/>
            <a:pathLst>
              <a:path w="594861" h="652796">
                <a:moveTo>
                  <a:pt x="0" y="0"/>
                </a:moveTo>
                <a:lnTo>
                  <a:pt x="594860" y="0"/>
                </a:lnTo>
                <a:lnTo>
                  <a:pt x="594860" y="652796"/>
                </a:lnTo>
                <a:lnTo>
                  <a:pt x="0" y="652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V="1">
            <a:off x="6285322" y="-720651"/>
            <a:ext cx="4115203" cy="4130693"/>
          </a:xfrm>
          <a:custGeom>
            <a:avLst/>
            <a:gdLst/>
            <a:ahLst/>
            <a:cxnLst/>
            <a:rect l="l" t="t" r="r" b="b"/>
            <a:pathLst>
              <a:path w="4115203" h="4130693">
                <a:moveTo>
                  <a:pt x="0" y="4130693"/>
                </a:moveTo>
                <a:lnTo>
                  <a:pt x="4115203" y="4130693"/>
                </a:lnTo>
                <a:lnTo>
                  <a:pt x="4115203" y="0"/>
                </a:lnTo>
                <a:lnTo>
                  <a:pt x="0" y="0"/>
                </a:lnTo>
                <a:lnTo>
                  <a:pt x="0" y="413069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TextBox 3"/>
          <p:cNvSpPr txBox="1"/>
          <p:nvPr/>
        </p:nvSpPr>
        <p:spPr>
          <a:xfrm>
            <a:off x="1289383" y="2128868"/>
            <a:ext cx="7174835" cy="1528732"/>
          </a:xfrm>
          <a:prstGeom prst="rect">
            <a:avLst/>
          </a:prstGeom>
        </p:spPr>
        <p:txBody>
          <a:bodyPr lIns="0" tIns="0" rIns="0" bIns="0" rtlCol="0" anchor="t">
            <a:spAutoFit/>
          </a:bodyPr>
          <a:lstStyle/>
          <a:p>
            <a:pPr algn="ctr">
              <a:lnSpc>
                <a:spcPts val="11514"/>
              </a:lnSpc>
            </a:pPr>
            <a:r>
              <a:rPr lang="en-US" sz="11289">
                <a:solidFill>
                  <a:srgbClr val="273335"/>
                </a:solidFill>
                <a:latin typeface="DM Serif Display"/>
                <a:ea typeface="DM Serif Display"/>
                <a:cs typeface="DM Serif Display"/>
                <a:sym typeface="DM Serif Display"/>
              </a:rPr>
              <a:t>Thank You</a:t>
            </a:r>
          </a:p>
        </p:txBody>
      </p:sp>
      <p:sp>
        <p:nvSpPr>
          <p:cNvPr id="4" name="Freeform 4"/>
          <p:cNvSpPr/>
          <p:nvPr/>
        </p:nvSpPr>
        <p:spPr>
          <a:xfrm flipH="1">
            <a:off x="-1249356" y="2939326"/>
            <a:ext cx="3079651" cy="4639775"/>
          </a:xfrm>
          <a:custGeom>
            <a:avLst/>
            <a:gdLst/>
            <a:ahLst/>
            <a:cxnLst/>
            <a:rect l="l" t="t" r="r" b="b"/>
            <a:pathLst>
              <a:path w="3079651" h="4639775">
                <a:moveTo>
                  <a:pt x="3079651" y="0"/>
                </a:moveTo>
                <a:lnTo>
                  <a:pt x="0" y="0"/>
                </a:lnTo>
                <a:lnTo>
                  <a:pt x="0" y="4639775"/>
                </a:lnTo>
                <a:lnTo>
                  <a:pt x="3079651" y="4639775"/>
                </a:lnTo>
                <a:lnTo>
                  <a:pt x="307965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5" name="TextBox 5"/>
          <p:cNvSpPr txBox="1"/>
          <p:nvPr/>
        </p:nvSpPr>
        <p:spPr>
          <a:xfrm>
            <a:off x="731520" y="4513088"/>
            <a:ext cx="8729646" cy="1425575"/>
          </a:xfrm>
          <a:prstGeom prst="rect">
            <a:avLst/>
          </a:prstGeom>
        </p:spPr>
        <p:txBody>
          <a:bodyPr lIns="0" tIns="0" rIns="0" bIns="0" rtlCol="0" anchor="t">
            <a:spAutoFit/>
          </a:bodyPr>
          <a:lstStyle/>
          <a:p>
            <a:pPr algn="ctr">
              <a:lnSpc>
                <a:spcPts val="2800"/>
              </a:lnSpc>
            </a:pPr>
            <a:r>
              <a:rPr lang="en-US" sz="2000" b="1">
                <a:solidFill>
                  <a:srgbClr val="000000"/>
                </a:solidFill>
                <a:latin typeface="Poppins Bold"/>
                <a:ea typeface="Poppins Bold"/>
                <a:cs typeface="Poppins Bold"/>
                <a:sym typeface="Poppins Bold"/>
              </a:rPr>
              <a:t>Acknowledgement</a:t>
            </a:r>
          </a:p>
          <a:p>
            <a:pPr algn="ctr">
              <a:lnSpc>
                <a:spcPts val="2800"/>
              </a:lnSpc>
              <a:spcBef>
                <a:spcPct val="0"/>
              </a:spcBef>
            </a:pPr>
            <a:r>
              <a:rPr lang="en-US" sz="2000">
                <a:solidFill>
                  <a:srgbClr val="000000"/>
                </a:solidFill>
                <a:latin typeface="Poppins"/>
                <a:ea typeface="Poppins"/>
                <a:cs typeface="Poppins"/>
                <a:sym typeface="Poppins"/>
              </a:rPr>
              <a:t>We would like to express our gratitude to Monica Nguyen for her guidance and invaluable support, as well as to Michael Lo and for his insightful contributions to the overall development of the project.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71219" y="1665593"/>
            <a:ext cx="3631809" cy="1271133"/>
          </a:xfrm>
          <a:custGeom>
            <a:avLst/>
            <a:gdLst/>
            <a:ahLst/>
            <a:cxnLst/>
            <a:rect l="l" t="t" r="r" b="b"/>
            <a:pathLst>
              <a:path w="3631809" h="1271133">
                <a:moveTo>
                  <a:pt x="0" y="0"/>
                </a:moveTo>
                <a:lnTo>
                  <a:pt x="3631808" y="0"/>
                </a:lnTo>
                <a:lnTo>
                  <a:pt x="3631808"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a:off x="818844" y="6079566"/>
            <a:ext cx="3631809" cy="1271133"/>
          </a:xfrm>
          <a:custGeom>
            <a:avLst/>
            <a:gdLst/>
            <a:ahLst/>
            <a:cxnLst/>
            <a:rect l="l" t="t" r="r" b="b"/>
            <a:pathLst>
              <a:path w="3631809" h="1271133">
                <a:moveTo>
                  <a:pt x="0" y="0"/>
                </a:moveTo>
                <a:lnTo>
                  <a:pt x="3631808" y="0"/>
                </a:lnTo>
                <a:lnTo>
                  <a:pt x="3631808"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771219" y="3153691"/>
            <a:ext cx="3631809" cy="1271133"/>
          </a:xfrm>
          <a:custGeom>
            <a:avLst/>
            <a:gdLst/>
            <a:ahLst/>
            <a:cxnLst/>
            <a:rect l="l" t="t" r="r" b="b"/>
            <a:pathLst>
              <a:path w="3631809" h="1271133">
                <a:moveTo>
                  <a:pt x="0" y="0"/>
                </a:moveTo>
                <a:lnTo>
                  <a:pt x="3631808" y="0"/>
                </a:lnTo>
                <a:lnTo>
                  <a:pt x="3631808" y="1271134"/>
                </a:lnTo>
                <a:lnTo>
                  <a:pt x="0" y="127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5" name="Freeform 5"/>
          <p:cNvSpPr/>
          <p:nvPr/>
        </p:nvSpPr>
        <p:spPr>
          <a:xfrm>
            <a:off x="4682177" y="1665593"/>
            <a:ext cx="3631809" cy="1271133"/>
          </a:xfrm>
          <a:custGeom>
            <a:avLst/>
            <a:gdLst/>
            <a:ahLst/>
            <a:cxnLst/>
            <a:rect l="l" t="t" r="r" b="b"/>
            <a:pathLst>
              <a:path w="3631809" h="1271133">
                <a:moveTo>
                  <a:pt x="0" y="0"/>
                </a:moveTo>
                <a:lnTo>
                  <a:pt x="3631808" y="0"/>
                </a:lnTo>
                <a:lnTo>
                  <a:pt x="3631808"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6" name="Freeform 6"/>
          <p:cNvSpPr/>
          <p:nvPr/>
        </p:nvSpPr>
        <p:spPr>
          <a:xfrm>
            <a:off x="818844" y="4617933"/>
            <a:ext cx="3631809" cy="1271133"/>
          </a:xfrm>
          <a:custGeom>
            <a:avLst/>
            <a:gdLst/>
            <a:ahLst/>
            <a:cxnLst/>
            <a:rect l="l" t="t" r="r" b="b"/>
            <a:pathLst>
              <a:path w="3631809" h="1271133">
                <a:moveTo>
                  <a:pt x="0" y="0"/>
                </a:moveTo>
                <a:lnTo>
                  <a:pt x="3631808" y="0"/>
                </a:lnTo>
                <a:lnTo>
                  <a:pt x="3631808"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7" name="Freeform 7"/>
          <p:cNvSpPr/>
          <p:nvPr/>
        </p:nvSpPr>
        <p:spPr>
          <a:xfrm>
            <a:off x="4682177" y="3153691"/>
            <a:ext cx="3631809" cy="1271133"/>
          </a:xfrm>
          <a:custGeom>
            <a:avLst/>
            <a:gdLst/>
            <a:ahLst/>
            <a:cxnLst/>
            <a:rect l="l" t="t" r="r" b="b"/>
            <a:pathLst>
              <a:path w="3631809" h="1271133">
                <a:moveTo>
                  <a:pt x="0" y="0"/>
                </a:moveTo>
                <a:lnTo>
                  <a:pt x="3631808" y="0"/>
                </a:lnTo>
                <a:lnTo>
                  <a:pt x="3631808" y="1271134"/>
                </a:lnTo>
                <a:lnTo>
                  <a:pt x="0" y="127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8" name="Freeform 8"/>
          <p:cNvSpPr/>
          <p:nvPr/>
        </p:nvSpPr>
        <p:spPr>
          <a:xfrm flipV="1">
            <a:off x="7216185" y="-245807"/>
            <a:ext cx="2537415" cy="2546967"/>
          </a:xfrm>
          <a:custGeom>
            <a:avLst/>
            <a:gdLst/>
            <a:ahLst/>
            <a:cxnLst/>
            <a:rect l="l" t="t" r="r" b="b"/>
            <a:pathLst>
              <a:path w="2537415" h="2546967">
                <a:moveTo>
                  <a:pt x="0" y="2546966"/>
                </a:moveTo>
                <a:lnTo>
                  <a:pt x="2537415" y="2546966"/>
                </a:lnTo>
                <a:lnTo>
                  <a:pt x="2537415" y="0"/>
                </a:lnTo>
                <a:lnTo>
                  <a:pt x="0" y="0"/>
                </a:lnTo>
                <a:lnTo>
                  <a:pt x="0" y="25469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9" name="TextBox 9"/>
          <p:cNvSpPr txBox="1"/>
          <p:nvPr/>
        </p:nvSpPr>
        <p:spPr>
          <a:xfrm>
            <a:off x="731520" y="598031"/>
            <a:ext cx="5036733" cy="562737"/>
          </a:xfrm>
          <a:prstGeom prst="rect">
            <a:avLst/>
          </a:prstGeom>
        </p:spPr>
        <p:txBody>
          <a:bodyPr lIns="0" tIns="0" rIns="0" bIns="0" rtlCol="0" anchor="t">
            <a:spAutoFit/>
          </a:bodyPr>
          <a:lstStyle/>
          <a:p>
            <a:pPr algn="l">
              <a:lnSpc>
                <a:spcPts val="4284"/>
              </a:lnSpc>
            </a:pPr>
            <a:r>
              <a:rPr lang="en-US" sz="4200">
                <a:solidFill>
                  <a:srgbClr val="273335"/>
                </a:solidFill>
                <a:latin typeface="DM Serif Display"/>
                <a:ea typeface="DM Serif Display"/>
                <a:cs typeface="DM Serif Display"/>
                <a:sym typeface="DM Serif Display"/>
              </a:rPr>
              <a:t>Table Of Contents</a:t>
            </a:r>
          </a:p>
        </p:txBody>
      </p:sp>
      <p:sp>
        <p:nvSpPr>
          <p:cNvPr id="10" name="TextBox 10"/>
          <p:cNvSpPr txBox="1"/>
          <p:nvPr/>
        </p:nvSpPr>
        <p:spPr>
          <a:xfrm>
            <a:off x="818844" y="2077552"/>
            <a:ext cx="1171293" cy="609981"/>
          </a:xfrm>
          <a:prstGeom prst="rect">
            <a:avLst/>
          </a:prstGeom>
        </p:spPr>
        <p:txBody>
          <a:bodyPr lIns="0" tIns="0" rIns="0" bIns="0" rtlCol="0" anchor="t">
            <a:spAutoFit/>
          </a:bodyPr>
          <a:lstStyle/>
          <a:p>
            <a:pPr algn="ctr">
              <a:lnSpc>
                <a:spcPts val="4692"/>
              </a:lnSpc>
            </a:pPr>
            <a:r>
              <a:rPr lang="en-US" sz="4600">
                <a:solidFill>
                  <a:srgbClr val="FDFDFD"/>
                </a:solidFill>
                <a:latin typeface="DM Serif Display"/>
                <a:ea typeface="DM Serif Display"/>
                <a:cs typeface="DM Serif Display"/>
                <a:sym typeface="DM Serif Display"/>
              </a:rPr>
              <a:t>01</a:t>
            </a:r>
          </a:p>
        </p:txBody>
      </p:sp>
      <p:sp>
        <p:nvSpPr>
          <p:cNvPr id="11" name="TextBox 11"/>
          <p:cNvSpPr txBox="1"/>
          <p:nvPr/>
        </p:nvSpPr>
        <p:spPr>
          <a:xfrm>
            <a:off x="771219" y="3527130"/>
            <a:ext cx="1171293" cy="609981"/>
          </a:xfrm>
          <a:prstGeom prst="rect">
            <a:avLst/>
          </a:prstGeom>
        </p:spPr>
        <p:txBody>
          <a:bodyPr lIns="0" tIns="0" rIns="0" bIns="0" rtlCol="0" anchor="t">
            <a:spAutoFit/>
          </a:bodyPr>
          <a:lstStyle/>
          <a:p>
            <a:pPr algn="ctr">
              <a:lnSpc>
                <a:spcPts val="4692"/>
              </a:lnSpc>
            </a:pPr>
            <a:r>
              <a:rPr lang="en-US" sz="4600">
                <a:solidFill>
                  <a:srgbClr val="FDFDFD"/>
                </a:solidFill>
                <a:latin typeface="DM Serif Display"/>
                <a:ea typeface="DM Serif Display"/>
                <a:cs typeface="DM Serif Display"/>
                <a:sym typeface="DM Serif Display"/>
              </a:rPr>
              <a:t>02</a:t>
            </a:r>
          </a:p>
        </p:txBody>
      </p:sp>
      <p:sp>
        <p:nvSpPr>
          <p:cNvPr id="12" name="TextBox 12"/>
          <p:cNvSpPr txBox="1"/>
          <p:nvPr/>
        </p:nvSpPr>
        <p:spPr>
          <a:xfrm>
            <a:off x="818844" y="5039563"/>
            <a:ext cx="1171293" cy="609981"/>
          </a:xfrm>
          <a:prstGeom prst="rect">
            <a:avLst/>
          </a:prstGeom>
        </p:spPr>
        <p:txBody>
          <a:bodyPr lIns="0" tIns="0" rIns="0" bIns="0" rtlCol="0" anchor="t">
            <a:spAutoFit/>
          </a:bodyPr>
          <a:lstStyle/>
          <a:p>
            <a:pPr algn="ctr">
              <a:lnSpc>
                <a:spcPts val="4692"/>
              </a:lnSpc>
            </a:pPr>
            <a:r>
              <a:rPr lang="en-US" sz="4600">
                <a:solidFill>
                  <a:srgbClr val="FDFDFD"/>
                </a:solidFill>
                <a:latin typeface="DM Serif Display"/>
                <a:ea typeface="DM Serif Display"/>
                <a:cs typeface="DM Serif Display"/>
                <a:sym typeface="DM Serif Display"/>
              </a:rPr>
              <a:t>03</a:t>
            </a:r>
          </a:p>
        </p:txBody>
      </p:sp>
      <p:sp>
        <p:nvSpPr>
          <p:cNvPr id="13" name="TextBox 13"/>
          <p:cNvSpPr txBox="1"/>
          <p:nvPr/>
        </p:nvSpPr>
        <p:spPr>
          <a:xfrm>
            <a:off x="818844" y="6472364"/>
            <a:ext cx="1171293" cy="609981"/>
          </a:xfrm>
          <a:prstGeom prst="rect">
            <a:avLst/>
          </a:prstGeom>
        </p:spPr>
        <p:txBody>
          <a:bodyPr lIns="0" tIns="0" rIns="0" bIns="0" rtlCol="0" anchor="t">
            <a:spAutoFit/>
          </a:bodyPr>
          <a:lstStyle/>
          <a:p>
            <a:pPr algn="ctr">
              <a:lnSpc>
                <a:spcPts val="4692"/>
              </a:lnSpc>
            </a:pPr>
            <a:r>
              <a:rPr lang="en-US" sz="4600">
                <a:solidFill>
                  <a:srgbClr val="FDFDFD"/>
                </a:solidFill>
                <a:latin typeface="DM Serif Display"/>
                <a:ea typeface="DM Serif Display"/>
                <a:cs typeface="DM Serif Display"/>
                <a:sym typeface="DM Serif Display"/>
              </a:rPr>
              <a:t>04</a:t>
            </a:r>
          </a:p>
        </p:txBody>
      </p:sp>
      <p:sp>
        <p:nvSpPr>
          <p:cNvPr id="14" name="TextBox 14"/>
          <p:cNvSpPr txBox="1"/>
          <p:nvPr/>
        </p:nvSpPr>
        <p:spPr>
          <a:xfrm>
            <a:off x="4739327" y="2039031"/>
            <a:ext cx="1171293" cy="609981"/>
          </a:xfrm>
          <a:prstGeom prst="rect">
            <a:avLst/>
          </a:prstGeom>
        </p:spPr>
        <p:txBody>
          <a:bodyPr lIns="0" tIns="0" rIns="0" bIns="0" rtlCol="0" anchor="t">
            <a:spAutoFit/>
          </a:bodyPr>
          <a:lstStyle/>
          <a:p>
            <a:pPr algn="ctr">
              <a:lnSpc>
                <a:spcPts val="4692"/>
              </a:lnSpc>
            </a:pPr>
            <a:r>
              <a:rPr lang="en-US" sz="4600">
                <a:solidFill>
                  <a:srgbClr val="FDFDFD"/>
                </a:solidFill>
                <a:latin typeface="DM Serif Display"/>
                <a:ea typeface="DM Serif Display"/>
                <a:cs typeface="DM Serif Display"/>
                <a:sym typeface="DM Serif Display"/>
              </a:rPr>
              <a:t>05</a:t>
            </a:r>
          </a:p>
        </p:txBody>
      </p:sp>
      <p:sp>
        <p:nvSpPr>
          <p:cNvPr id="15" name="TextBox 15"/>
          <p:cNvSpPr txBox="1"/>
          <p:nvPr/>
        </p:nvSpPr>
        <p:spPr>
          <a:xfrm>
            <a:off x="4739327" y="3527130"/>
            <a:ext cx="1171293" cy="609981"/>
          </a:xfrm>
          <a:prstGeom prst="rect">
            <a:avLst/>
          </a:prstGeom>
        </p:spPr>
        <p:txBody>
          <a:bodyPr lIns="0" tIns="0" rIns="0" bIns="0" rtlCol="0" anchor="t">
            <a:spAutoFit/>
          </a:bodyPr>
          <a:lstStyle/>
          <a:p>
            <a:pPr algn="ctr">
              <a:lnSpc>
                <a:spcPts val="4692"/>
              </a:lnSpc>
            </a:pPr>
            <a:r>
              <a:rPr lang="en-US" sz="4600">
                <a:solidFill>
                  <a:srgbClr val="FDFDFD"/>
                </a:solidFill>
                <a:latin typeface="DM Serif Display"/>
                <a:ea typeface="DM Serif Display"/>
                <a:cs typeface="DM Serif Display"/>
                <a:sym typeface="DM Serif Display"/>
              </a:rPr>
              <a:t>06</a:t>
            </a:r>
          </a:p>
        </p:txBody>
      </p:sp>
      <p:sp>
        <p:nvSpPr>
          <p:cNvPr id="16" name="TextBox 16"/>
          <p:cNvSpPr txBox="1"/>
          <p:nvPr/>
        </p:nvSpPr>
        <p:spPr>
          <a:xfrm>
            <a:off x="1990137" y="1960925"/>
            <a:ext cx="2209879" cy="720725"/>
          </a:xfrm>
          <a:prstGeom prst="rect">
            <a:avLst/>
          </a:prstGeom>
        </p:spPr>
        <p:txBody>
          <a:bodyPr lIns="0" tIns="0" rIns="0" bIns="0" rtlCol="0" anchor="t">
            <a:spAutoFit/>
          </a:bodyPr>
          <a:lstStyle/>
          <a:p>
            <a:pPr algn="ctr">
              <a:lnSpc>
                <a:spcPts val="2800"/>
              </a:lnSpc>
            </a:pPr>
            <a:r>
              <a:rPr lang="en-US" sz="2000">
                <a:solidFill>
                  <a:srgbClr val="273335"/>
                </a:solidFill>
                <a:latin typeface="Poppins"/>
                <a:ea typeface="Poppins"/>
                <a:cs typeface="Poppins"/>
                <a:sym typeface="Poppins"/>
              </a:rPr>
              <a:t>About the </a:t>
            </a:r>
          </a:p>
          <a:p>
            <a:pPr algn="ctr">
              <a:lnSpc>
                <a:spcPts val="2800"/>
              </a:lnSpc>
              <a:spcBef>
                <a:spcPct val="0"/>
              </a:spcBef>
            </a:pPr>
            <a:r>
              <a:rPr lang="en-US" sz="2000">
                <a:solidFill>
                  <a:srgbClr val="273335"/>
                </a:solidFill>
                <a:latin typeface="Poppins"/>
                <a:ea typeface="Poppins"/>
                <a:cs typeface="Poppins"/>
                <a:sym typeface="Poppins"/>
              </a:rPr>
              <a:t>Case Study</a:t>
            </a:r>
          </a:p>
        </p:txBody>
      </p:sp>
      <p:sp>
        <p:nvSpPr>
          <p:cNvPr id="17" name="TextBox 17"/>
          <p:cNvSpPr txBox="1"/>
          <p:nvPr/>
        </p:nvSpPr>
        <p:spPr>
          <a:xfrm>
            <a:off x="1990137" y="3654604"/>
            <a:ext cx="2209879" cy="368300"/>
          </a:xfrm>
          <a:prstGeom prst="rect">
            <a:avLst/>
          </a:prstGeom>
        </p:spPr>
        <p:txBody>
          <a:bodyPr lIns="0" tIns="0" rIns="0" bIns="0" rtlCol="0" anchor="t">
            <a:spAutoFit/>
          </a:bodyPr>
          <a:lstStyle/>
          <a:p>
            <a:pPr algn="ctr">
              <a:lnSpc>
                <a:spcPts val="2800"/>
              </a:lnSpc>
              <a:spcBef>
                <a:spcPct val="0"/>
              </a:spcBef>
            </a:pPr>
            <a:r>
              <a:rPr lang="en-US" sz="2000">
                <a:solidFill>
                  <a:srgbClr val="273335"/>
                </a:solidFill>
                <a:latin typeface="Poppins"/>
                <a:ea typeface="Poppins"/>
                <a:cs typeface="Poppins"/>
                <a:sym typeface="Poppins"/>
              </a:rPr>
              <a:t>Objectives</a:t>
            </a:r>
          </a:p>
        </p:txBody>
      </p:sp>
      <p:sp>
        <p:nvSpPr>
          <p:cNvPr id="18" name="TextBox 18"/>
          <p:cNvSpPr txBox="1"/>
          <p:nvPr/>
        </p:nvSpPr>
        <p:spPr>
          <a:xfrm>
            <a:off x="1990137" y="5139200"/>
            <a:ext cx="2209879" cy="368300"/>
          </a:xfrm>
          <a:prstGeom prst="rect">
            <a:avLst/>
          </a:prstGeom>
        </p:spPr>
        <p:txBody>
          <a:bodyPr lIns="0" tIns="0" rIns="0" bIns="0" rtlCol="0" anchor="t">
            <a:spAutoFit/>
          </a:bodyPr>
          <a:lstStyle/>
          <a:p>
            <a:pPr algn="ctr">
              <a:lnSpc>
                <a:spcPts val="2800"/>
              </a:lnSpc>
              <a:spcBef>
                <a:spcPct val="0"/>
              </a:spcBef>
            </a:pPr>
            <a:r>
              <a:rPr lang="en-US" sz="2000">
                <a:solidFill>
                  <a:srgbClr val="273335"/>
                </a:solidFill>
                <a:latin typeface="Poppins"/>
                <a:ea typeface="Poppins"/>
                <a:cs typeface="Poppins"/>
                <a:sym typeface="Poppins"/>
              </a:rPr>
              <a:t>Architecture</a:t>
            </a:r>
          </a:p>
        </p:txBody>
      </p:sp>
      <p:sp>
        <p:nvSpPr>
          <p:cNvPr id="19" name="TextBox 19"/>
          <p:cNvSpPr txBox="1"/>
          <p:nvPr/>
        </p:nvSpPr>
        <p:spPr>
          <a:xfrm>
            <a:off x="2193148" y="6517005"/>
            <a:ext cx="2209879" cy="368300"/>
          </a:xfrm>
          <a:prstGeom prst="rect">
            <a:avLst/>
          </a:prstGeom>
        </p:spPr>
        <p:txBody>
          <a:bodyPr lIns="0" tIns="0" rIns="0" bIns="0" rtlCol="0" anchor="t">
            <a:spAutoFit/>
          </a:bodyPr>
          <a:lstStyle/>
          <a:p>
            <a:pPr algn="ctr">
              <a:lnSpc>
                <a:spcPts val="2800"/>
              </a:lnSpc>
              <a:spcBef>
                <a:spcPct val="0"/>
              </a:spcBef>
            </a:pPr>
            <a:r>
              <a:rPr lang="en-US" sz="2000">
                <a:solidFill>
                  <a:srgbClr val="273335"/>
                </a:solidFill>
                <a:latin typeface="Poppins"/>
                <a:ea typeface="Poppins"/>
                <a:cs typeface="Poppins"/>
                <a:sym typeface="Poppins"/>
              </a:rPr>
              <a:t>Process Diagram</a:t>
            </a:r>
          </a:p>
        </p:txBody>
      </p:sp>
      <p:sp>
        <p:nvSpPr>
          <p:cNvPr id="20" name="TextBox 20"/>
          <p:cNvSpPr txBox="1"/>
          <p:nvPr/>
        </p:nvSpPr>
        <p:spPr>
          <a:xfrm>
            <a:off x="5910620" y="2122193"/>
            <a:ext cx="2209879" cy="368300"/>
          </a:xfrm>
          <a:prstGeom prst="rect">
            <a:avLst/>
          </a:prstGeom>
        </p:spPr>
        <p:txBody>
          <a:bodyPr lIns="0" tIns="0" rIns="0" bIns="0" rtlCol="0" anchor="t">
            <a:spAutoFit/>
          </a:bodyPr>
          <a:lstStyle/>
          <a:p>
            <a:pPr algn="ctr">
              <a:lnSpc>
                <a:spcPts val="2800"/>
              </a:lnSpc>
              <a:spcBef>
                <a:spcPct val="0"/>
              </a:spcBef>
            </a:pPr>
            <a:r>
              <a:rPr lang="en-US" sz="2000">
                <a:solidFill>
                  <a:srgbClr val="273335"/>
                </a:solidFill>
                <a:latin typeface="Poppins"/>
                <a:ea typeface="Poppins"/>
                <a:cs typeface="Poppins"/>
                <a:sym typeface="Poppins"/>
              </a:rPr>
              <a:t>Results</a:t>
            </a:r>
          </a:p>
        </p:txBody>
      </p:sp>
      <p:sp>
        <p:nvSpPr>
          <p:cNvPr id="21" name="TextBox 21"/>
          <p:cNvSpPr txBox="1"/>
          <p:nvPr/>
        </p:nvSpPr>
        <p:spPr>
          <a:xfrm>
            <a:off x="5958245" y="3571771"/>
            <a:ext cx="2209879" cy="368300"/>
          </a:xfrm>
          <a:prstGeom prst="rect">
            <a:avLst/>
          </a:prstGeom>
        </p:spPr>
        <p:txBody>
          <a:bodyPr lIns="0" tIns="0" rIns="0" bIns="0" rtlCol="0" anchor="t">
            <a:spAutoFit/>
          </a:bodyPr>
          <a:lstStyle/>
          <a:p>
            <a:pPr algn="ctr">
              <a:lnSpc>
                <a:spcPts val="2800"/>
              </a:lnSpc>
              <a:spcBef>
                <a:spcPct val="0"/>
              </a:spcBef>
            </a:pPr>
            <a:r>
              <a:rPr lang="en-US" sz="2000">
                <a:solidFill>
                  <a:srgbClr val="273335"/>
                </a:solidFill>
                <a:latin typeface="Poppins"/>
                <a:ea typeface="Poppins"/>
                <a:cs typeface="Poppins"/>
                <a:sym typeface="Poppins"/>
              </a:rPr>
              <a:t>Conclusion</a:t>
            </a:r>
          </a:p>
        </p:txBody>
      </p:sp>
      <p:sp>
        <p:nvSpPr>
          <p:cNvPr id="22" name="Freeform 22"/>
          <p:cNvSpPr/>
          <p:nvPr/>
        </p:nvSpPr>
        <p:spPr>
          <a:xfrm>
            <a:off x="4682177" y="4617933"/>
            <a:ext cx="3631809" cy="1271133"/>
          </a:xfrm>
          <a:custGeom>
            <a:avLst/>
            <a:gdLst/>
            <a:ahLst/>
            <a:cxnLst/>
            <a:rect l="l" t="t" r="r" b="b"/>
            <a:pathLst>
              <a:path w="3631809" h="1271133">
                <a:moveTo>
                  <a:pt x="0" y="0"/>
                </a:moveTo>
                <a:lnTo>
                  <a:pt x="3631808" y="0"/>
                </a:lnTo>
                <a:lnTo>
                  <a:pt x="3631808" y="1271133"/>
                </a:lnTo>
                <a:lnTo>
                  <a:pt x="0" y="1271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23" name="TextBox 23"/>
          <p:cNvSpPr txBox="1"/>
          <p:nvPr/>
        </p:nvSpPr>
        <p:spPr>
          <a:xfrm>
            <a:off x="4739327" y="5039563"/>
            <a:ext cx="1171293" cy="609981"/>
          </a:xfrm>
          <a:prstGeom prst="rect">
            <a:avLst/>
          </a:prstGeom>
        </p:spPr>
        <p:txBody>
          <a:bodyPr lIns="0" tIns="0" rIns="0" bIns="0" rtlCol="0" anchor="t">
            <a:spAutoFit/>
          </a:bodyPr>
          <a:lstStyle/>
          <a:p>
            <a:pPr algn="ctr">
              <a:lnSpc>
                <a:spcPts val="4692"/>
              </a:lnSpc>
            </a:pPr>
            <a:r>
              <a:rPr lang="en-US" sz="4600">
                <a:solidFill>
                  <a:srgbClr val="FDFDFD"/>
                </a:solidFill>
                <a:latin typeface="DM Serif Display"/>
                <a:ea typeface="DM Serif Display"/>
                <a:cs typeface="DM Serif Display"/>
                <a:sym typeface="DM Serif Display"/>
              </a:rPr>
              <a:t>07</a:t>
            </a:r>
          </a:p>
        </p:txBody>
      </p:sp>
      <p:sp>
        <p:nvSpPr>
          <p:cNvPr id="24" name="TextBox 24"/>
          <p:cNvSpPr txBox="1"/>
          <p:nvPr/>
        </p:nvSpPr>
        <p:spPr>
          <a:xfrm>
            <a:off x="5910620" y="5084204"/>
            <a:ext cx="2209879" cy="368300"/>
          </a:xfrm>
          <a:prstGeom prst="rect">
            <a:avLst/>
          </a:prstGeom>
        </p:spPr>
        <p:txBody>
          <a:bodyPr lIns="0" tIns="0" rIns="0" bIns="0" rtlCol="0" anchor="t">
            <a:spAutoFit/>
          </a:bodyPr>
          <a:lstStyle/>
          <a:p>
            <a:pPr algn="ctr">
              <a:lnSpc>
                <a:spcPts val="2800"/>
              </a:lnSpc>
              <a:spcBef>
                <a:spcPct val="0"/>
              </a:spcBef>
            </a:pPr>
            <a:r>
              <a:rPr lang="en-US" sz="2000">
                <a:solidFill>
                  <a:srgbClr val="273335"/>
                </a:solidFill>
                <a:latin typeface="Poppins"/>
                <a:ea typeface="Poppins"/>
                <a:cs typeface="Poppins"/>
                <a:sym typeface="Poppins"/>
              </a:rPr>
              <a:t>Our Team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H="1">
            <a:off x="0" y="5744242"/>
            <a:ext cx="1029627" cy="1551227"/>
          </a:xfrm>
          <a:custGeom>
            <a:avLst/>
            <a:gdLst/>
            <a:ahLst/>
            <a:cxnLst/>
            <a:rect l="l" t="t" r="r" b="b"/>
            <a:pathLst>
              <a:path w="1029627" h="1551227">
                <a:moveTo>
                  <a:pt x="1029627" y="0"/>
                </a:moveTo>
                <a:lnTo>
                  <a:pt x="0" y="0"/>
                </a:lnTo>
                <a:lnTo>
                  <a:pt x="0" y="1551227"/>
                </a:lnTo>
                <a:lnTo>
                  <a:pt x="1029627" y="1551227"/>
                </a:lnTo>
                <a:lnTo>
                  <a:pt x="10296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flipV="1">
            <a:off x="7216185" y="-245807"/>
            <a:ext cx="2537415" cy="2546967"/>
          </a:xfrm>
          <a:custGeom>
            <a:avLst/>
            <a:gdLst/>
            <a:ahLst/>
            <a:cxnLst/>
            <a:rect l="l" t="t" r="r" b="b"/>
            <a:pathLst>
              <a:path w="2537415" h="2546967">
                <a:moveTo>
                  <a:pt x="0" y="2546966"/>
                </a:moveTo>
                <a:lnTo>
                  <a:pt x="2537415" y="2546966"/>
                </a:lnTo>
                <a:lnTo>
                  <a:pt x="2537415" y="0"/>
                </a:lnTo>
                <a:lnTo>
                  <a:pt x="0" y="0"/>
                </a:lnTo>
                <a:lnTo>
                  <a:pt x="0" y="25469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TextBox 4"/>
          <p:cNvSpPr txBox="1"/>
          <p:nvPr/>
        </p:nvSpPr>
        <p:spPr>
          <a:xfrm>
            <a:off x="7441111" y="6401761"/>
            <a:ext cx="2209879" cy="276225"/>
          </a:xfrm>
          <a:prstGeom prst="rect">
            <a:avLst/>
          </a:prstGeom>
        </p:spPr>
        <p:txBody>
          <a:bodyPr lIns="0" tIns="0" rIns="0" bIns="0" rtlCol="0" anchor="t">
            <a:spAutoFit/>
          </a:bodyPr>
          <a:lstStyle/>
          <a:p>
            <a:pPr algn="ctr">
              <a:lnSpc>
                <a:spcPts val="2100"/>
              </a:lnSpc>
              <a:spcBef>
                <a:spcPct val="0"/>
              </a:spcBef>
            </a:pPr>
            <a:r>
              <a:rPr lang="en-US" sz="1500">
                <a:solidFill>
                  <a:srgbClr val="FDFDFD"/>
                </a:solidFill>
                <a:latin typeface="Poppins"/>
                <a:ea typeface="Poppins"/>
                <a:cs typeface="Poppins"/>
                <a:sym typeface="Poppins"/>
              </a:rPr>
              <a:t>reallygreatsite.com</a:t>
            </a:r>
          </a:p>
        </p:txBody>
      </p:sp>
      <p:sp>
        <p:nvSpPr>
          <p:cNvPr id="5" name="TextBox 5"/>
          <p:cNvSpPr txBox="1"/>
          <p:nvPr/>
        </p:nvSpPr>
        <p:spPr>
          <a:xfrm>
            <a:off x="731520" y="807720"/>
            <a:ext cx="4295634" cy="562737"/>
          </a:xfrm>
          <a:prstGeom prst="rect">
            <a:avLst/>
          </a:prstGeom>
        </p:spPr>
        <p:txBody>
          <a:bodyPr lIns="0" tIns="0" rIns="0" bIns="0" rtlCol="0" anchor="t">
            <a:spAutoFit/>
          </a:bodyPr>
          <a:lstStyle/>
          <a:p>
            <a:pPr algn="l">
              <a:lnSpc>
                <a:spcPts val="4284"/>
              </a:lnSpc>
            </a:pPr>
            <a:r>
              <a:rPr lang="en-US" sz="4200">
                <a:solidFill>
                  <a:srgbClr val="273335"/>
                </a:solidFill>
                <a:latin typeface="DM Serif Display"/>
                <a:ea typeface="DM Serif Display"/>
                <a:cs typeface="DM Serif Display"/>
                <a:sym typeface="DM Serif Display"/>
              </a:rPr>
              <a:t> The Case study</a:t>
            </a:r>
          </a:p>
        </p:txBody>
      </p:sp>
      <p:sp>
        <p:nvSpPr>
          <p:cNvPr id="6" name="TextBox 6"/>
          <p:cNvSpPr txBox="1"/>
          <p:nvPr/>
        </p:nvSpPr>
        <p:spPr>
          <a:xfrm>
            <a:off x="754580" y="1672916"/>
            <a:ext cx="8267500" cy="5005070"/>
          </a:xfrm>
          <a:prstGeom prst="rect">
            <a:avLst/>
          </a:prstGeom>
        </p:spPr>
        <p:txBody>
          <a:bodyPr lIns="0" tIns="0" rIns="0" bIns="0" rtlCol="0" anchor="t">
            <a:spAutoFit/>
          </a:bodyPr>
          <a:lstStyle/>
          <a:p>
            <a:pPr algn="just">
              <a:lnSpc>
                <a:spcPts val="2519"/>
              </a:lnSpc>
            </a:pPr>
            <a:r>
              <a:rPr lang="en-US" sz="1799">
                <a:solidFill>
                  <a:srgbClr val="273335"/>
                </a:solidFill>
                <a:latin typeface="Poppins"/>
                <a:ea typeface="Poppins"/>
                <a:cs typeface="Poppins"/>
                <a:sym typeface="Poppins"/>
              </a:rPr>
              <a:t>Our case study is based on the research paper "Combining Music and Reminiscence Therapy Interventions for Well-being in Elderly Populations: A Systematic Review." This study explores how integrating music therapy with reminiscence therapy can improve emotional, cognitive, and social well-being in older adults.</a:t>
            </a:r>
          </a:p>
          <a:p>
            <a:pPr algn="just">
              <a:lnSpc>
                <a:spcPts val="2519"/>
              </a:lnSpc>
            </a:pPr>
            <a:endParaRPr lang="en-US" sz="1799">
              <a:solidFill>
                <a:srgbClr val="273335"/>
              </a:solidFill>
              <a:latin typeface="Poppins"/>
              <a:ea typeface="Poppins"/>
              <a:cs typeface="Poppins"/>
              <a:sym typeface="Poppins"/>
            </a:endParaRPr>
          </a:p>
          <a:p>
            <a:pPr algn="just">
              <a:lnSpc>
                <a:spcPts val="2519"/>
              </a:lnSpc>
            </a:pPr>
            <a:r>
              <a:rPr lang="en-US" sz="1799">
                <a:solidFill>
                  <a:srgbClr val="273335"/>
                </a:solidFill>
                <a:latin typeface="Poppins"/>
                <a:ea typeface="Poppins"/>
                <a:cs typeface="Poppins"/>
                <a:sym typeface="Poppins"/>
              </a:rPr>
              <a:t>By applying our AI-driven systematic review process, we efficiently analyzed a vast body of research, identifying key findings with greater speed and accuracy. This approach not only streamlined the literature review but also demonstrated how AI can support evidence-based interventions in healthcare and psychology.</a:t>
            </a:r>
          </a:p>
          <a:p>
            <a:pPr algn="just">
              <a:lnSpc>
                <a:spcPts val="2519"/>
              </a:lnSpc>
            </a:pPr>
            <a:endParaRPr lang="en-US" sz="1799">
              <a:solidFill>
                <a:srgbClr val="273335"/>
              </a:solidFill>
              <a:latin typeface="Poppins"/>
              <a:ea typeface="Poppins"/>
              <a:cs typeface="Poppins"/>
              <a:sym typeface="Poppins"/>
            </a:endParaRPr>
          </a:p>
          <a:p>
            <a:pPr algn="just">
              <a:lnSpc>
                <a:spcPts val="2519"/>
              </a:lnSpc>
            </a:pPr>
            <a:r>
              <a:rPr lang="en-US" sz="1799">
                <a:solidFill>
                  <a:srgbClr val="273335"/>
                </a:solidFill>
                <a:latin typeface="Poppins"/>
                <a:ea typeface="Poppins"/>
                <a:cs typeface="Poppins"/>
                <a:sym typeface="Poppins"/>
              </a:rPr>
              <a:t>Our case study highlights the power of AI in accelerating research while preserving human expertise—ensuring that meaningful insights contribute to enhancing the quality of life for elderly populations.</a:t>
            </a:r>
          </a:p>
          <a:p>
            <a:pPr algn="just">
              <a:lnSpc>
                <a:spcPts val="2239"/>
              </a:lnSpc>
              <a:spcBef>
                <a:spcPct val="0"/>
              </a:spcBef>
            </a:pPr>
            <a:endParaRPr lang="en-US" sz="1799">
              <a:solidFill>
                <a:srgbClr val="273335"/>
              </a:solidFill>
              <a:latin typeface="Poppins"/>
              <a:ea typeface="Poppins"/>
              <a:cs typeface="Poppins"/>
              <a:sym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H="1">
            <a:off x="-211012" y="5700254"/>
            <a:ext cx="1172748" cy="1766853"/>
          </a:xfrm>
          <a:custGeom>
            <a:avLst/>
            <a:gdLst/>
            <a:ahLst/>
            <a:cxnLst/>
            <a:rect l="l" t="t" r="r" b="b"/>
            <a:pathLst>
              <a:path w="1172748" h="1766853">
                <a:moveTo>
                  <a:pt x="1172748" y="0"/>
                </a:moveTo>
                <a:lnTo>
                  <a:pt x="0" y="0"/>
                </a:lnTo>
                <a:lnTo>
                  <a:pt x="0" y="1766852"/>
                </a:lnTo>
                <a:lnTo>
                  <a:pt x="1172748" y="1766852"/>
                </a:lnTo>
                <a:lnTo>
                  <a:pt x="117274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flipV="1">
            <a:off x="7216185" y="-245807"/>
            <a:ext cx="2537415" cy="2546967"/>
          </a:xfrm>
          <a:custGeom>
            <a:avLst/>
            <a:gdLst/>
            <a:ahLst/>
            <a:cxnLst/>
            <a:rect l="l" t="t" r="r" b="b"/>
            <a:pathLst>
              <a:path w="2537415" h="2546967">
                <a:moveTo>
                  <a:pt x="0" y="2546966"/>
                </a:moveTo>
                <a:lnTo>
                  <a:pt x="2537415" y="2546966"/>
                </a:lnTo>
                <a:lnTo>
                  <a:pt x="2537415" y="0"/>
                </a:lnTo>
                <a:lnTo>
                  <a:pt x="0" y="0"/>
                </a:lnTo>
                <a:lnTo>
                  <a:pt x="0" y="25469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TextBox 4"/>
          <p:cNvSpPr txBox="1"/>
          <p:nvPr/>
        </p:nvSpPr>
        <p:spPr>
          <a:xfrm>
            <a:off x="731520" y="1861411"/>
            <a:ext cx="8267500" cy="5289550"/>
          </a:xfrm>
          <a:prstGeom prst="rect">
            <a:avLst/>
          </a:prstGeom>
        </p:spPr>
        <p:txBody>
          <a:bodyPr lIns="0" tIns="0" rIns="0" bIns="0" rtlCol="0" anchor="t">
            <a:spAutoFit/>
          </a:bodyPr>
          <a:lstStyle/>
          <a:p>
            <a:pPr marL="410208" lvl="1" indent="-205104" algn="just">
              <a:lnSpc>
                <a:spcPts val="2659"/>
              </a:lnSpc>
              <a:buFont typeface="Arial"/>
              <a:buChar char="•"/>
            </a:pPr>
            <a:r>
              <a:rPr lang="en-US" sz="1899" b="1">
                <a:solidFill>
                  <a:srgbClr val="273335"/>
                </a:solidFill>
                <a:latin typeface="Poppins Bold"/>
                <a:ea typeface="Poppins Bold"/>
                <a:cs typeface="Poppins Bold"/>
                <a:sym typeface="Poppins Bold"/>
              </a:rPr>
              <a:t>Accelerate Research Analysis </a:t>
            </a:r>
            <a:r>
              <a:rPr lang="en-US" sz="1899">
                <a:solidFill>
                  <a:srgbClr val="273335"/>
                </a:solidFill>
                <a:latin typeface="Poppins"/>
                <a:ea typeface="Poppins"/>
                <a:cs typeface="Poppins"/>
                <a:sym typeface="Poppins"/>
              </a:rPr>
              <a:t>– Use AI-driven systematic reviews to speed up the selection and evaluation of scientific literature.</a:t>
            </a:r>
          </a:p>
          <a:p>
            <a:pPr marL="410208" lvl="1" indent="-205104" algn="just">
              <a:lnSpc>
                <a:spcPts val="2659"/>
              </a:lnSpc>
              <a:buFont typeface="Arial"/>
              <a:buChar char="•"/>
            </a:pPr>
            <a:r>
              <a:rPr lang="en-US" sz="1899" b="1">
                <a:solidFill>
                  <a:srgbClr val="273335"/>
                </a:solidFill>
                <a:latin typeface="Poppins Bold"/>
                <a:ea typeface="Poppins Bold"/>
                <a:cs typeface="Poppins Bold"/>
                <a:sym typeface="Poppins Bold"/>
              </a:rPr>
              <a:t>Enhance Decision-Making</a:t>
            </a:r>
            <a:r>
              <a:rPr lang="en-US" sz="1899">
                <a:solidFill>
                  <a:srgbClr val="273335"/>
                </a:solidFill>
                <a:latin typeface="Poppins"/>
                <a:ea typeface="Poppins"/>
                <a:cs typeface="Poppins"/>
                <a:sym typeface="Poppins"/>
              </a:rPr>
              <a:t> – Improve accuracy and objectivity in identifying relevant studies for evidence-based healthcare interventions.</a:t>
            </a:r>
          </a:p>
          <a:p>
            <a:pPr marL="410208" lvl="1" indent="-205104" algn="just">
              <a:lnSpc>
                <a:spcPts val="2659"/>
              </a:lnSpc>
              <a:buFont typeface="Arial"/>
              <a:buChar char="•"/>
            </a:pPr>
            <a:r>
              <a:rPr lang="en-US" sz="1899" b="1">
                <a:solidFill>
                  <a:srgbClr val="273335"/>
                </a:solidFill>
                <a:latin typeface="Poppins Bold"/>
                <a:ea typeface="Poppins Bold"/>
                <a:cs typeface="Poppins Bold"/>
                <a:sym typeface="Poppins Bold"/>
              </a:rPr>
              <a:t>Support Human Expertise</a:t>
            </a:r>
            <a:r>
              <a:rPr lang="en-US" sz="1899">
                <a:solidFill>
                  <a:srgbClr val="273335"/>
                </a:solidFill>
                <a:latin typeface="Poppins"/>
                <a:ea typeface="Poppins"/>
                <a:cs typeface="Poppins"/>
                <a:sym typeface="Poppins"/>
              </a:rPr>
              <a:t> – Assist researchers by automating tedious screening tasks, allowing them to focus on deeper analysis and critical thinking.</a:t>
            </a:r>
          </a:p>
          <a:p>
            <a:pPr marL="410208" lvl="1" indent="-205104" algn="just">
              <a:lnSpc>
                <a:spcPts val="2659"/>
              </a:lnSpc>
              <a:buFont typeface="Arial"/>
              <a:buChar char="•"/>
            </a:pPr>
            <a:r>
              <a:rPr lang="en-US" sz="1899" b="1">
                <a:solidFill>
                  <a:srgbClr val="273335"/>
                </a:solidFill>
                <a:latin typeface="Poppins Bold"/>
                <a:ea typeface="Poppins Bold"/>
                <a:cs typeface="Poppins Bold"/>
                <a:sym typeface="Poppins Bold"/>
              </a:rPr>
              <a:t>Ensure Ethical &amp; Transparent Research</a:t>
            </a:r>
            <a:r>
              <a:rPr lang="en-US" sz="1899">
                <a:solidFill>
                  <a:srgbClr val="273335"/>
                </a:solidFill>
                <a:latin typeface="Poppins"/>
                <a:ea typeface="Poppins"/>
                <a:cs typeface="Poppins"/>
                <a:sym typeface="Poppins"/>
              </a:rPr>
              <a:t> – Maintain human oversight in decision-making to uphold quality, fairness, and reproducibility.</a:t>
            </a:r>
          </a:p>
          <a:p>
            <a:pPr marL="410208" lvl="1" indent="-205104" algn="just">
              <a:lnSpc>
                <a:spcPts val="2659"/>
              </a:lnSpc>
              <a:buFont typeface="Arial"/>
              <a:buChar char="•"/>
            </a:pPr>
            <a:r>
              <a:rPr lang="en-US" sz="1899" b="1">
                <a:solidFill>
                  <a:srgbClr val="273335"/>
                </a:solidFill>
                <a:latin typeface="Poppins Bold"/>
                <a:ea typeface="Poppins Bold"/>
                <a:cs typeface="Poppins Bold"/>
                <a:sym typeface="Poppins Bold"/>
              </a:rPr>
              <a:t>Demonstrate Real-World Impact</a:t>
            </a:r>
            <a:r>
              <a:rPr lang="en-US" sz="1899">
                <a:solidFill>
                  <a:srgbClr val="273335"/>
                </a:solidFill>
                <a:latin typeface="Poppins"/>
                <a:ea typeface="Poppins"/>
                <a:cs typeface="Poppins"/>
                <a:sym typeface="Poppins"/>
              </a:rPr>
              <a:t> – Apply AI to a case study on music and reminiscence therapy for elderly well-being, showcasing its effectiveness in healthcare research.</a:t>
            </a:r>
          </a:p>
          <a:p>
            <a:pPr algn="just">
              <a:lnSpc>
                <a:spcPts val="2239"/>
              </a:lnSpc>
              <a:spcBef>
                <a:spcPct val="0"/>
              </a:spcBef>
            </a:pPr>
            <a:endParaRPr lang="en-US" sz="1899">
              <a:solidFill>
                <a:srgbClr val="273335"/>
              </a:solidFill>
              <a:latin typeface="Poppins"/>
              <a:ea typeface="Poppins"/>
              <a:cs typeface="Poppins"/>
              <a:sym typeface="Poppins"/>
            </a:endParaRPr>
          </a:p>
        </p:txBody>
      </p:sp>
      <p:sp>
        <p:nvSpPr>
          <p:cNvPr id="5" name="Freeform 5"/>
          <p:cNvSpPr/>
          <p:nvPr/>
        </p:nvSpPr>
        <p:spPr>
          <a:xfrm>
            <a:off x="3727936" y="574008"/>
            <a:ext cx="518006" cy="907336"/>
          </a:xfrm>
          <a:custGeom>
            <a:avLst/>
            <a:gdLst/>
            <a:ahLst/>
            <a:cxnLst/>
            <a:rect l="l" t="t" r="r" b="b"/>
            <a:pathLst>
              <a:path w="518006" h="907336">
                <a:moveTo>
                  <a:pt x="0" y="0"/>
                </a:moveTo>
                <a:lnTo>
                  <a:pt x="518006" y="0"/>
                </a:lnTo>
                <a:lnTo>
                  <a:pt x="518006" y="907336"/>
                </a:lnTo>
                <a:lnTo>
                  <a:pt x="0" y="9073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6" name="TextBox 6"/>
          <p:cNvSpPr txBox="1"/>
          <p:nvPr/>
        </p:nvSpPr>
        <p:spPr>
          <a:xfrm>
            <a:off x="961736" y="784407"/>
            <a:ext cx="2868036" cy="562737"/>
          </a:xfrm>
          <a:prstGeom prst="rect">
            <a:avLst/>
          </a:prstGeom>
        </p:spPr>
        <p:txBody>
          <a:bodyPr lIns="0" tIns="0" rIns="0" bIns="0" rtlCol="0" anchor="t">
            <a:spAutoFit/>
          </a:bodyPr>
          <a:lstStyle/>
          <a:p>
            <a:pPr algn="l">
              <a:lnSpc>
                <a:spcPts val="4284"/>
              </a:lnSpc>
            </a:pPr>
            <a:r>
              <a:rPr lang="en-US" sz="4200">
                <a:solidFill>
                  <a:srgbClr val="273335"/>
                </a:solidFill>
                <a:latin typeface="DM Serif Display"/>
                <a:ea typeface="DM Serif Display"/>
                <a:cs typeface="DM Serif Display"/>
                <a:sym typeface="DM Serif Display"/>
              </a:rPr>
              <a:t>Objectives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H="1">
            <a:off x="-254110" y="5560129"/>
            <a:ext cx="1164928" cy="1755071"/>
          </a:xfrm>
          <a:custGeom>
            <a:avLst/>
            <a:gdLst/>
            <a:ahLst/>
            <a:cxnLst/>
            <a:rect l="l" t="t" r="r" b="b"/>
            <a:pathLst>
              <a:path w="1164928" h="1755071">
                <a:moveTo>
                  <a:pt x="1164928" y="0"/>
                </a:moveTo>
                <a:lnTo>
                  <a:pt x="0" y="0"/>
                </a:lnTo>
                <a:lnTo>
                  <a:pt x="0" y="1755071"/>
                </a:lnTo>
                <a:lnTo>
                  <a:pt x="1164928" y="1755071"/>
                </a:lnTo>
                <a:lnTo>
                  <a:pt x="11649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flipV="1">
            <a:off x="7216185" y="-245807"/>
            <a:ext cx="2537415" cy="2546967"/>
          </a:xfrm>
          <a:custGeom>
            <a:avLst/>
            <a:gdLst/>
            <a:ahLst/>
            <a:cxnLst/>
            <a:rect l="l" t="t" r="r" b="b"/>
            <a:pathLst>
              <a:path w="2537415" h="2546967">
                <a:moveTo>
                  <a:pt x="0" y="2546966"/>
                </a:moveTo>
                <a:lnTo>
                  <a:pt x="2537415" y="2546966"/>
                </a:lnTo>
                <a:lnTo>
                  <a:pt x="2537415" y="0"/>
                </a:lnTo>
                <a:lnTo>
                  <a:pt x="0" y="0"/>
                </a:lnTo>
                <a:lnTo>
                  <a:pt x="0" y="25469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Freeform 4"/>
          <p:cNvSpPr/>
          <p:nvPr/>
        </p:nvSpPr>
        <p:spPr>
          <a:xfrm>
            <a:off x="565522" y="1881844"/>
            <a:ext cx="8622556" cy="4137295"/>
          </a:xfrm>
          <a:custGeom>
            <a:avLst/>
            <a:gdLst/>
            <a:ahLst/>
            <a:cxnLst/>
            <a:rect l="l" t="t" r="r" b="b"/>
            <a:pathLst>
              <a:path w="8622556" h="4137295">
                <a:moveTo>
                  <a:pt x="0" y="0"/>
                </a:moveTo>
                <a:lnTo>
                  <a:pt x="8622556" y="0"/>
                </a:lnTo>
                <a:lnTo>
                  <a:pt x="8622556" y="4137295"/>
                </a:lnTo>
                <a:lnTo>
                  <a:pt x="0" y="4137295"/>
                </a:lnTo>
                <a:lnTo>
                  <a:pt x="0" y="0"/>
                </a:lnTo>
                <a:close/>
              </a:path>
            </a:pathLst>
          </a:custGeom>
          <a:blipFill>
            <a:blip r:embed="rId6"/>
            <a:stretch>
              <a:fillRect t="-26612" b="-20490"/>
            </a:stretch>
          </a:blipFill>
        </p:spPr>
        <p:txBody>
          <a:bodyPr/>
          <a:lstStyle/>
          <a:p>
            <a:endParaRPr lang="en-CA"/>
          </a:p>
        </p:txBody>
      </p:sp>
      <p:sp>
        <p:nvSpPr>
          <p:cNvPr id="5" name="TextBox 5"/>
          <p:cNvSpPr txBox="1"/>
          <p:nvPr/>
        </p:nvSpPr>
        <p:spPr>
          <a:xfrm>
            <a:off x="910818" y="640701"/>
            <a:ext cx="3516481" cy="562737"/>
          </a:xfrm>
          <a:prstGeom prst="rect">
            <a:avLst/>
          </a:prstGeom>
        </p:spPr>
        <p:txBody>
          <a:bodyPr lIns="0" tIns="0" rIns="0" bIns="0" rtlCol="0" anchor="t">
            <a:spAutoFit/>
          </a:bodyPr>
          <a:lstStyle/>
          <a:p>
            <a:pPr algn="l">
              <a:lnSpc>
                <a:spcPts val="4284"/>
              </a:lnSpc>
            </a:pPr>
            <a:r>
              <a:rPr lang="en-US" sz="4200">
                <a:solidFill>
                  <a:srgbClr val="273335"/>
                </a:solidFill>
                <a:latin typeface="DM Serif Display"/>
                <a:ea typeface="DM Serif Display"/>
                <a:cs typeface="DM Serif Display"/>
                <a:sym typeface="DM Serif Display"/>
              </a:rPr>
              <a:t>Architecture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143022" y="5999783"/>
            <a:ext cx="1207212" cy="1200170"/>
          </a:xfrm>
          <a:custGeom>
            <a:avLst/>
            <a:gdLst/>
            <a:ahLst/>
            <a:cxnLst/>
            <a:rect l="l" t="t" r="r" b="b"/>
            <a:pathLst>
              <a:path w="1207212" h="1200170">
                <a:moveTo>
                  <a:pt x="0" y="0"/>
                </a:moveTo>
                <a:lnTo>
                  <a:pt x="1207213" y="0"/>
                </a:lnTo>
                <a:lnTo>
                  <a:pt x="1207213" y="1200171"/>
                </a:lnTo>
                <a:lnTo>
                  <a:pt x="0" y="1200171"/>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flipH="1">
            <a:off x="0" y="5744242"/>
            <a:ext cx="1029627" cy="1551227"/>
          </a:xfrm>
          <a:custGeom>
            <a:avLst/>
            <a:gdLst/>
            <a:ahLst/>
            <a:cxnLst/>
            <a:rect l="l" t="t" r="r" b="b"/>
            <a:pathLst>
              <a:path w="1029627" h="1551227">
                <a:moveTo>
                  <a:pt x="1029627" y="0"/>
                </a:moveTo>
                <a:lnTo>
                  <a:pt x="0" y="0"/>
                </a:lnTo>
                <a:lnTo>
                  <a:pt x="0" y="1551227"/>
                </a:lnTo>
                <a:lnTo>
                  <a:pt x="1029627" y="1551227"/>
                </a:lnTo>
                <a:lnTo>
                  <a:pt x="102962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Freeform 4"/>
          <p:cNvSpPr/>
          <p:nvPr/>
        </p:nvSpPr>
        <p:spPr>
          <a:xfrm flipV="1">
            <a:off x="7350235" y="-398562"/>
            <a:ext cx="2537415" cy="2546967"/>
          </a:xfrm>
          <a:custGeom>
            <a:avLst/>
            <a:gdLst/>
            <a:ahLst/>
            <a:cxnLst/>
            <a:rect l="l" t="t" r="r" b="b"/>
            <a:pathLst>
              <a:path w="2537415" h="2546967">
                <a:moveTo>
                  <a:pt x="0" y="2546966"/>
                </a:moveTo>
                <a:lnTo>
                  <a:pt x="2537415" y="2546966"/>
                </a:lnTo>
                <a:lnTo>
                  <a:pt x="2537415" y="0"/>
                </a:lnTo>
                <a:lnTo>
                  <a:pt x="0" y="0"/>
                </a:lnTo>
                <a:lnTo>
                  <a:pt x="0" y="254696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 name="Freeform 5"/>
          <p:cNvSpPr/>
          <p:nvPr/>
        </p:nvSpPr>
        <p:spPr>
          <a:xfrm>
            <a:off x="1574778" y="1544503"/>
            <a:ext cx="6604044" cy="5371584"/>
          </a:xfrm>
          <a:custGeom>
            <a:avLst/>
            <a:gdLst/>
            <a:ahLst/>
            <a:cxnLst/>
            <a:rect l="l" t="t" r="r" b="b"/>
            <a:pathLst>
              <a:path w="6604044" h="5371584">
                <a:moveTo>
                  <a:pt x="0" y="0"/>
                </a:moveTo>
                <a:lnTo>
                  <a:pt x="6604044" y="0"/>
                </a:lnTo>
                <a:lnTo>
                  <a:pt x="6604044" y="5371585"/>
                </a:lnTo>
                <a:lnTo>
                  <a:pt x="0" y="5371585"/>
                </a:lnTo>
                <a:lnTo>
                  <a:pt x="0" y="0"/>
                </a:lnTo>
                <a:close/>
              </a:path>
            </a:pathLst>
          </a:custGeom>
          <a:blipFill>
            <a:blip r:embed="rId8"/>
            <a:stretch>
              <a:fillRect l="-1930" r="-13306"/>
            </a:stretch>
          </a:blipFill>
        </p:spPr>
        <p:txBody>
          <a:bodyPr/>
          <a:lstStyle/>
          <a:p>
            <a:endParaRPr lang="en-CA"/>
          </a:p>
        </p:txBody>
      </p:sp>
      <p:sp>
        <p:nvSpPr>
          <p:cNvPr id="6" name="TextBox 6"/>
          <p:cNvSpPr txBox="1"/>
          <p:nvPr/>
        </p:nvSpPr>
        <p:spPr>
          <a:xfrm>
            <a:off x="7441111" y="6401761"/>
            <a:ext cx="2209879" cy="276225"/>
          </a:xfrm>
          <a:prstGeom prst="rect">
            <a:avLst/>
          </a:prstGeom>
        </p:spPr>
        <p:txBody>
          <a:bodyPr lIns="0" tIns="0" rIns="0" bIns="0" rtlCol="0" anchor="t">
            <a:spAutoFit/>
          </a:bodyPr>
          <a:lstStyle/>
          <a:p>
            <a:pPr algn="ctr">
              <a:lnSpc>
                <a:spcPts val="2100"/>
              </a:lnSpc>
              <a:spcBef>
                <a:spcPct val="0"/>
              </a:spcBef>
            </a:pPr>
            <a:r>
              <a:rPr lang="en-US" sz="1500">
                <a:solidFill>
                  <a:srgbClr val="FDFDFD"/>
                </a:solidFill>
                <a:latin typeface="Poppins"/>
                <a:ea typeface="Poppins"/>
                <a:cs typeface="Poppins"/>
                <a:sym typeface="Poppins"/>
              </a:rPr>
              <a:t>reallygreatsite.com</a:t>
            </a:r>
          </a:p>
        </p:txBody>
      </p:sp>
      <p:sp>
        <p:nvSpPr>
          <p:cNvPr id="7" name="TextBox 7"/>
          <p:cNvSpPr txBox="1"/>
          <p:nvPr/>
        </p:nvSpPr>
        <p:spPr>
          <a:xfrm>
            <a:off x="731520" y="807720"/>
            <a:ext cx="4534232" cy="562737"/>
          </a:xfrm>
          <a:prstGeom prst="rect">
            <a:avLst/>
          </a:prstGeom>
        </p:spPr>
        <p:txBody>
          <a:bodyPr lIns="0" tIns="0" rIns="0" bIns="0" rtlCol="0" anchor="t">
            <a:spAutoFit/>
          </a:bodyPr>
          <a:lstStyle/>
          <a:p>
            <a:pPr algn="l">
              <a:lnSpc>
                <a:spcPts val="4284"/>
              </a:lnSpc>
            </a:pPr>
            <a:r>
              <a:rPr lang="en-US" sz="4200">
                <a:solidFill>
                  <a:srgbClr val="273335"/>
                </a:solidFill>
                <a:latin typeface="DM Serif Display"/>
                <a:ea typeface="DM Serif Display"/>
                <a:cs typeface="DM Serif Display"/>
                <a:sym typeface="DM Serif Display"/>
              </a:rPr>
              <a:t>Process Diagram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A204CD0-392E-4C1F-0BEE-C72A3CC8F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617000"/>
            <a:ext cx="4019550" cy="3309118"/>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flipH="1">
            <a:off x="0" y="5744242"/>
            <a:ext cx="1029627" cy="1551227"/>
          </a:xfrm>
          <a:custGeom>
            <a:avLst/>
            <a:gdLst/>
            <a:ahLst/>
            <a:cxnLst/>
            <a:rect l="l" t="t" r="r" b="b"/>
            <a:pathLst>
              <a:path w="1029627" h="1551227">
                <a:moveTo>
                  <a:pt x="1029627" y="0"/>
                </a:moveTo>
                <a:lnTo>
                  <a:pt x="0" y="0"/>
                </a:lnTo>
                <a:lnTo>
                  <a:pt x="0" y="1551227"/>
                </a:lnTo>
                <a:lnTo>
                  <a:pt x="1029627" y="1551227"/>
                </a:lnTo>
                <a:lnTo>
                  <a:pt x="102962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flipV="1">
            <a:off x="7216185" y="-245807"/>
            <a:ext cx="2537415" cy="2546967"/>
          </a:xfrm>
          <a:custGeom>
            <a:avLst/>
            <a:gdLst/>
            <a:ahLst/>
            <a:cxnLst/>
            <a:rect l="l" t="t" r="r" b="b"/>
            <a:pathLst>
              <a:path w="2537415" h="2546967">
                <a:moveTo>
                  <a:pt x="0" y="2546966"/>
                </a:moveTo>
                <a:lnTo>
                  <a:pt x="2537415" y="2546966"/>
                </a:lnTo>
                <a:lnTo>
                  <a:pt x="2537415" y="0"/>
                </a:lnTo>
                <a:lnTo>
                  <a:pt x="0" y="0"/>
                </a:lnTo>
                <a:lnTo>
                  <a:pt x="0" y="254696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pic>
        <p:nvPicPr>
          <p:cNvPr id="4" name="Picture 4"/>
          <p:cNvPicPr>
            <a:picLocks noChangeAspect="1"/>
          </p:cNvPicPr>
          <p:nvPr/>
        </p:nvPicPr>
        <p:blipFill>
          <a:blip r:embed="rId7"/>
          <a:stretch>
            <a:fillRect/>
          </a:stretch>
        </p:blipFill>
        <p:spPr>
          <a:xfrm>
            <a:off x="699323" y="3830869"/>
            <a:ext cx="1077035" cy="1077035"/>
          </a:xfrm>
          <a:prstGeom prst="rect">
            <a:avLst/>
          </a:prstGeom>
        </p:spPr>
      </p:pic>
      <p:sp>
        <p:nvSpPr>
          <p:cNvPr id="5" name="Freeform 5"/>
          <p:cNvSpPr/>
          <p:nvPr/>
        </p:nvSpPr>
        <p:spPr>
          <a:xfrm>
            <a:off x="3073879" y="685172"/>
            <a:ext cx="1134801" cy="685007"/>
          </a:xfrm>
          <a:custGeom>
            <a:avLst/>
            <a:gdLst/>
            <a:ahLst/>
            <a:cxnLst/>
            <a:rect l="l" t="t" r="r" b="b"/>
            <a:pathLst>
              <a:path w="1134801" h="685007">
                <a:moveTo>
                  <a:pt x="0" y="0"/>
                </a:moveTo>
                <a:lnTo>
                  <a:pt x="1134801" y="0"/>
                </a:lnTo>
                <a:lnTo>
                  <a:pt x="1134801" y="685007"/>
                </a:lnTo>
                <a:lnTo>
                  <a:pt x="0" y="6850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pic>
        <p:nvPicPr>
          <p:cNvPr id="6" name="Picture 6"/>
          <p:cNvPicPr>
            <a:picLocks noChangeAspect="1"/>
          </p:cNvPicPr>
          <p:nvPr/>
        </p:nvPicPr>
        <p:blipFill>
          <a:blip r:embed="rId10"/>
          <a:stretch>
            <a:fillRect/>
          </a:stretch>
        </p:blipFill>
        <p:spPr>
          <a:xfrm>
            <a:off x="748127" y="4899848"/>
            <a:ext cx="1077035" cy="1077035"/>
          </a:xfrm>
          <a:prstGeom prst="rect">
            <a:avLst/>
          </a:prstGeom>
        </p:spPr>
      </p:pic>
      <p:sp>
        <p:nvSpPr>
          <p:cNvPr id="7" name="Freeform 7"/>
          <p:cNvSpPr/>
          <p:nvPr/>
        </p:nvSpPr>
        <p:spPr>
          <a:xfrm>
            <a:off x="1796118" y="4026875"/>
            <a:ext cx="727414" cy="684625"/>
          </a:xfrm>
          <a:custGeom>
            <a:avLst/>
            <a:gdLst/>
            <a:ahLst/>
            <a:cxnLst/>
            <a:rect l="l" t="t" r="r" b="b"/>
            <a:pathLst>
              <a:path w="727414" h="684625">
                <a:moveTo>
                  <a:pt x="0" y="0"/>
                </a:moveTo>
                <a:lnTo>
                  <a:pt x="727413" y="0"/>
                </a:lnTo>
                <a:lnTo>
                  <a:pt x="727413" y="684624"/>
                </a:lnTo>
                <a:lnTo>
                  <a:pt x="0" y="684624"/>
                </a:lnTo>
                <a:lnTo>
                  <a:pt x="0" y="0"/>
                </a:lnTo>
                <a:close/>
              </a:path>
            </a:pathLst>
          </a:custGeom>
          <a:blipFill>
            <a:blip r:embed="rId11"/>
            <a:stretch>
              <a:fillRect/>
            </a:stretch>
          </a:blipFill>
        </p:spPr>
        <p:txBody>
          <a:bodyPr/>
          <a:lstStyle/>
          <a:p>
            <a:endParaRPr lang="en-CA"/>
          </a:p>
        </p:txBody>
      </p:sp>
      <p:sp>
        <p:nvSpPr>
          <p:cNvPr id="8" name="Freeform 8"/>
          <p:cNvSpPr/>
          <p:nvPr/>
        </p:nvSpPr>
        <p:spPr>
          <a:xfrm>
            <a:off x="1796118" y="5019001"/>
            <a:ext cx="512768" cy="725241"/>
          </a:xfrm>
          <a:custGeom>
            <a:avLst/>
            <a:gdLst/>
            <a:ahLst/>
            <a:cxnLst/>
            <a:rect l="l" t="t" r="r" b="b"/>
            <a:pathLst>
              <a:path w="512768" h="725241">
                <a:moveTo>
                  <a:pt x="0" y="0"/>
                </a:moveTo>
                <a:lnTo>
                  <a:pt x="512768" y="0"/>
                </a:lnTo>
                <a:lnTo>
                  <a:pt x="512768" y="725241"/>
                </a:lnTo>
                <a:lnTo>
                  <a:pt x="0" y="725241"/>
                </a:lnTo>
                <a:lnTo>
                  <a:pt x="0" y="0"/>
                </a:lnTo>
                <a:close/>
              </a:path>
            </a:pathLst>
          </a:custGeom>
          <a:blipFill>
            <a:blip r:embed="rId12"/>
            <a:stretch>
              <a:fillRect/>
            </a:stretch>
          </a:blipFill>
        </p:spPr>
        <p:txBody>
          <a:bodyPr/>
          <a:lstStyle/>
          <a:p>
            <a:endParaRPr lang="en-CA"/>
          </a:p>
        </p:txBody>
      </p:sp>
      <p:sp>
        <p:nvSpPr>
          <p:cNvPr id="9" name="Freeform 9"/>
          <p:cNvSpPr/>
          <p:nvPr/>
        </p:nvSpPr>
        <p:spPr>
          <a:xfrm>
            <a:off x="1735408" y="5970230"/>
            <a:ext cx="788123" cy="741763"/>
          </a:xfrm>
          <a:custGeom>
            <a:avLst/>
            <a:gdLst/>
            <a:ahLst/>
            <a:cxnLst/>
            <a:rect l="l" t="t" r="r" b="b"/>
            <a:pathLst>
              <a:path w="788123" h="741763">
                <a:moveTo>
                  <a:pt x="0" y="0"/>
                </a:moveTo>
                <a:lnTo>
                  <a:pt x="788123" y="0"/>
                </a:lnTo>
                <a:lnTo>
                  <a:pt x="788123" y="741763"/>
                </a:lnTo>
                <a:lnTo>
                  <a:pt x="0" y="741763"/>
                </a:lnTo>
                <a:lnTo>
                  <a:pt x="0" y="0"/>
                </a:lnTo>
                <a:close/>
              </a:path>
            </a:pathLst>
          </a:custGeom>
          <a:blipFill>
            <a:blip r:embed="rId13"/>
            <a:stretch>
              <a:fillRect/>
            </a:stretch>
          </a:blipFill>
        </p:spPr>
        <p:txBody>
          <a:bodyPr/>
          <a:lstStyle/>
          <a:p>
            <a:endParaRPr lang="en-CA"/>
          </a:p>
        </p:txBody>
      </p:sp>
      <p:pic>
        <p:nvPicPr>
          <p:cNvPr id="10" name="Picture 10"/>
          <p:cNvPicPr>
            <a:picLocks noChangeAspect="1"/>
          </p:cNvPicPr>
          <p:nvPr/>
        </p:nvPicPr>
        <p:blipFill>
          <a:blip r:embed="rId14"/>
          <a:stretch>
            <a:fillRect/>
          </a:stretch>
        </p:blipFill>
        <p:spPr>
          <a:xfrm>
            <a:off x="748127" y="5880477"/>
            <a:ext cx="1077035" cy="1077035"/>
          </a:xfrm>
          <a:prstGeom prst="rect">
            <a:avLst/>
          </a:prstGeom>
        </p:spPr>
      </p:pic>
      <p:sp>
        <p:nvSpPr>
          <p:cNvPr id="12" name="TextBox 12"/>
          <p:cNvSpPr txBox="1"/>
          <p:nvPr/>
        </p:nvSpPr>
        <p:spPr>
          <a:xfrm>
            <a:off x="731520" y="807442"/>
            <a:ext cx="2129196" cy="562737"/>
          </a:xfrm>
          <a:prstGeom prst="rect">
            <a:avLst/>
          </a:prstGeom>
        </p:spPr>
        <p:txBody>
          <a:bodyPr lIns="0" tIns="0" rIns="0" bIns="0" rtlCol="0" anchor="t">
            <a:spAutoFit/>
          </a:bodyPr>
          <a:lstStyle/>
          <a:p>
            <a:pPr algn="l">
              <a:lnSpc>
                <a:spcPts val="4284"/>
              </a:lnSpc>
            </a:pPr>
            <a:r>
              <a:rPr lang="en-US" sz="4200">
                <a:solidFill>
                  <a:srgbClr val="273335"/>
                </a:solidFill>
                <a:latin typeface="DM Serif Display"/>
                <a:ea typeface="DM Serif Display"/>
                <a:cs typeface="DM Serif Display"/>
                <a:sym typeface="DM Serif Display"/>
              </a:rPr>
              <a:t>Results</a:t>
            </a:r>
          </a:p>
        </p:txBody>
      </p:sp>
      <p:sp>
        <p:nvSpPr>
          <p:cNvPr id="13" name="TextBox 13"/>
          <p:cNvSpPr txBox="1"/>
          <p:nvPr/>
        </p:nvSpPr>
        <p:spPr>
          <a:xfrm>
            <a:off x="731520" y="1490089"/>
            <a:ext cx="8290560" cy="1876425"/>
          </a:xfrm>
          <a:prstGeom prst="rect">
            <a:avLst/>
          </a:prstGeom>
        </p:spPr>
        <p:txBody>
          <a:bodyPr lIns="0" tIns="0" rIns="0" bIns="0" rtlCol="0" anchor="t">
            <a:spAutoFit/>
          </a:bodyPr>
          <a:lstStyle/>
          <a:p>
            <a:pPr algn="l">
              <a:lnSpc>
                <a:spcPts val="2100"/>
              </a:lnSpc>
            </a:pPr>
            <a:r>
              <a:rPr lang="en-US" sz="1500">
                <a:solidFill>
                  <a:srgbClr val="273335"/>
                </a:solidFill>
                <a:latin typeface="Poppins"/>
                <a:ea typeface="Poppins"/>
                <a:cs typeface="Poppins"/>
                <a:sym typeface="Poppins"/>
              </a:rPr>
              <a:t>The result after applying the  LLMs  to select the relevant papers shows how accurate the articles that result from the process are vs the research question. The research question was </a:t>
            </a:r>
            <a:r>
              <a:rPr lang="en-US" sz="1500" b="1">
                <a:solidFill>
                  <a:srgbClr val="273335"/>
                </a:solidFill>
                <a:latin typeface="Poppins Bold"/>
                <a:ea typeface="Poppins Bold"/>
                <a:cs typeface="Poppins Bold"/>
                <a:sym typeface="Poppins Bold"/>
              </a:rPr>
              <a:t>“ Combining music and reminiscence therapy interventions for  wellbeing in elderly populations?”</a:t>
            </a:r>
          </a:p>
          <a:p>
            <a:pPr algn="l">
              <a:lnSpc>
                <a:spcPts val="2100"/>
              </a:lnSpc>
            </a:pPr>
            <a:endParaRPr lang="en-US" sz="1500" b="1">
              <a:solidFill>
                <a:srgbClr val="273335"/>
              </a:solidFill>
              <a:latin typeface="Poppins Bold"/>
              <a:ea typeface="Poppins Bold"/>
              <a:cs typeface="Poppins Bold"/>
              <a:sym typeface="Poppins Bold"/>
            </a:endParaRPr>
          </a:p>
          <a:p>
            <a:pPr algn="l">
              <a:lnSpc>
                <a:spcPts val="2100"/>
              </a:lnSpc>
              <a:spcBef>
                <a:spcPct val="0"/>
              </a:spcBef>
            </a:pPr>
            <a:r>
              <a:rPr lang="en-US" sz="1500">
                <a:solidFill>
                  <a:srgbClr val="273335"/>
                </a:solidFill>
                <a:latin typeface="Poppins"/>
                <a:ea typeface="Poppins"/>
                <a:cs typeface="Poppins"/>
                <a:sym typeface="Poppins"/>
              </a:rPr>
              <a:t>The accuracy measure indicates papers selected using the keywords of the question.  -music - reminiscence- elderly - intervention- wellbeing</a:t>
            </a:r>
          </a:p>
        </p:txBody>
      </p:sp>
      <p:sp>
        <p:nvSpPr>
          <p:cNvPr id="14" name="TextBox 14"/>
          <p:cNvSpPr txBox="1"/>
          <p:nvPr/>
        </p:nvSpPr>
        <p:spPr>
          <a:xfrm>
            <a:off x="2628306" y="4245351"/>
            <a:ext cx="1134801" cy="307975"/>
          </a:xfrm>
          <a:prstGeom prst="rect">
            <a:avLst/>
          </a:prstGeom>
        </p:spPr>
        <p:txBody>
          <a:bodyPr lIns="0" tIns="0" rIns="0" bIns="0" rtlCol="0" anchor="t">
            <a:spAutoFit/>
          </a:bodyPr>
          <a:lstStyle/>
          <a:p>
            <a:pPr algn="l">
              <a:lnSpc>
                <a:spcPts val="2299"/>
              </a:lnSpc>
            </a:pPr>
            <a:r>
              <a:rPr lang="en-US" sz="1999">
                <a:solidFill>
                  <a:srgbClr val="44424C"/>
                </a:solidFill>
                <a:latin typeface="Poppins"/>
                <a:ea typeface="Poppins"/>
                <a:cs typeface="Poppins"/>
                <a:sym typeface="Poppins"/>
              </a:rPr>
              <a:t>5 papers</a:t>
            </a:r>
          </a:p>
        </p:txBody>
      </p:sp>
      <p:sp>
        <p:nvSpPr>
          <p:cNvPr id="15" name="TextBox 15"/>
          <p:cNvSpPr txBox="1"/>
          <p:nvPr/>
        </p:nvSpPr>
        <p:spPr>
          <a:xfrm>
            <a:off x="2628306" y="5222871"/>
            <a:ext cx="1293992" cy="307975"/>
          </a:xfrm>
          <a:prstGeom prst="rect">
            <a:avLst/>
          </a:prstGeom>
        </p:spPr>
        <p:txBody>
          <a:bodyPr lIns="0" tIns="0" rIns="0" bIns="0" rtlCol="0" anchor="t">
            <a:spAutoFit/>
          </a:bodyPr>
          <a:lstStyle/>
          <a:p>
            <a:pPr algn="l">
              <a:lnSpc>
                <a:spcPts val="2299"/>
              </a:lnSpc>
            </a:pPr>
            <a:r>
              <a:rPr lang="en-US" sz="1999">
                <a:solidFill>
                  <a:srgbClr val="44424C"/>
                </a:solidFill>
                <a:latin typeface="Poppins"/>
                <a:ea typeface="Poppins"/>
                <a:cs typeface="Poppins"/>
                <a:sym typeface="Poppins"/>
              </a:rPr>
              <a:t>2 papers</a:t>
            </a:r>
          </a:p>
        </p:txBody>
      </p:sp>
      <p:sp>
        <p:nvSpPr>
          <p:cNvPr id="16" name="TextBox 16"/>
          <p:cNvSpPr txBox="1"/>
          <p:nvPr/>
        </p:nvSpPr>
        <p:spPr>
          <a:xfrm>
            <a:off x="2628306" y="6101495"/>
            <a:ext cx="1293992" cy="317500"/>
          </a:xfrm>
          <a:prstGeom prst="rect">
            <a:avLst/>
          </a:prstGeom>
        </p:spPr>
        <p:txBody>
          <a:bodyPr lIns="0" tIns="0" rIns="0" bIns="0" rtlCol="0" anchor="t">
            <a:spAutoFit/>
          </a:bodyPr>
          <a:lstStyle/>
          <a:p>
            <a:pPr algn="l">
              <a:lnSpc>
                <a:spcPts val="2300"/>
              </a:lnSpc>
            </a:pPr>
            <a:r>
              <a:rPr lang="en-US" sz="2000">
                <a:solidFill>
                  <a:srgbClr val="44424C"/>
                </a:solidFill>
                <a:latin typeface="Poppins"/>
                <a:ea typeface="Poppins"/>
                <a:cs typeface="Poppins"/>
                <a:sym typeface="Poppins"/>
              </a:rPr>
              <a:t>6 papers</a:t>
            </a:r>
          </a:p>
        </p:txBody>
      </p:sp>
      <p:sp>
        <p:nvSpPr>
          <p:cNvPr id="17" name="Freeform 17"/>
          <p:cNvSpPr/>
          <p:nvPr/>
        </p:nvSpPr>
        <p:spPr>
          <a:xfrm>
            <a:off x="5884131" y="4139143"/>
            <a:ext cx="256384" cy="362620"/>
          </a:xfrm>
          <a:custGeom>
            <a:avLst/>
            <a:gdLst/>
            <a:ahLst/>
            <a:cxnLst/>
            <a:rect l="l" t="t" r="r" b="b"/>
            <a:pathLst>
              <a:path w="256384" h="362620">
                <a:moveTo>
                  <a:pt x="0" y="0"/>
                </a:moveTo>
                <a:lnTo>
                  <a:pt x="256384" y="0"/>
                </a:lnTo>
                <a:lnTo>
                  <a:pt x="256384" y="362621"/>
                </a:lnTo>
                <a:lnTo>
                  <a:pt x="0" y="362621"/>
                </a:lnTo>
                <a:lnTo>
                  <a:pt x="0" y="0"/>
                </a:lnTo>
                <a:close/>
              </a:path>
            </a:pathLst>
          </a:custGeom>
          <a:blipFill>
            <a:blip r:embed="rId12"/>
            <a:stretch>
              <a:fillRect/>
            </a:stretch>
          </a:blipFill>
        </p:spPr>
        <p:txBody>
          <a:bodyPr/>
          <a:lstStyle/>
          <a:p>
            <a:endParaRPr lang="en-CA"/>
          </a:p>
        </p:txBody>
      </p:sp>
      <p:sp>
        <p:nvSpPr>
          <p:cNvPr id="18" name="Freeform 18"/>
          <p:cNvSpPr/>
          <p:nvPr/>
        </p:nvSpPr>
        <p:spPr>
          <a:xfrm>
            <a:off x="7437501" y="3876054"/>
            <a:ext cx="236423" cy="322004"/>
          </a:xfrm>
          <a:custGeom>
            <a:avLst/>
            <a:gdLst/>
            <a:ahLst/>
            <a:cxnLst/>
            <a:rect l="l" t="t" r="r" b="b"/>
            <a:pathLst>
              <a:path w="236423" h="322004">
                <a:moveTo>
                  <a:pt x="0" y="0"/>
                </a:moveTo>
                <a:lnTo>
                  <a:pt x="236423" y="0"/>
                </a:lnTo>
                <a:lnTo>
                  <a:pt x="236423" y="322004"/>
                </a:lnTo>
                <a:lnTo>
                  <a:pt x="0" y="322004"/>
                </a:lnTo>
                <a:lnTo>
                  <a:pt x="0" y="0"/>
                </a:lnTo>
                <a:close/>
              </a:path>
            </a:pathLst>
          </a:custGeom>
          <a:blipFill>
            <a:blip r:embed="rId11"/>
            <a:stretch>
              <a:fillRect l="-22355" r="-22355"/>
            </a:stretch>
          </a:blipFill>
        </p:spPr>
        <p:txBody>
          <a:bodyPr/>
          <a:lstStyle/>
          <a:p>
            <a:endParaRPr lang="en-CA"/>
          </a:p>
        </p:txBody>
      </p:sp>
      <p:sp>
        <p:nvSpPr>
          <p:cNvPr id="19" name="Freeform 19"/>
          <p:cNvSpPr/>
          <p:nvPr/>
        </p:nvSpPr>
        <p:spPr>
          <a:xfrm>
            <a:off x="7946112" y="4108992"/>
            <a:ext cx="276457" cy="260195"/>
          </a:xfrm>
          <a:custGeom>
            <a:avLst/>
            <a:gdLst/>
            <a:ahLst/>
            <a:cxnLst/>
            <a:rect l="l" t="t" r="r" b="b"/>
            <a:pathLst>
              <a:path w="276457" h="260195">
                <a:moveTo>
                  <a:pt x="0" y="0"/>
                </a:moveTo>
                <a:lnTo>
                  <a:pt x="276457" y="0"/>
                </a:lnTo>
                <a:lnTo>
                  <a:pt x="276457" y="260196"/>
                </a:lnTo>
                <a:lnTo>
                  <a:pt x="0" y="260196"/>
                </a:lnTo>
                <a:lnTo>
                  <a:pt x="0" y="0"/>
                </a:lnTo>
                <a:close/>
              </a:path>
            </a:pathLst>
          </a:custGeom>
          <a:blipFill>
            <a:blip r:embed="rId13"/>
            <a:stretch>
              <a:fillRect/>
            </a:stretch>
          </a:blipFill>
        </p:spPr>
        <p:txBody>
          <a:bodyPr/>
          <a:lstStyle/>
          <a:p>
            <a:endParaRPr lang="en-CA"/>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H="1">
            <a:off x="0" y="5744242"/>
            <a:ext cx="1029627" cy="1551227"/>
          </a:xfrm>
          <a:custGeom>
            <a:avLst/>
            <a:gdLst/>
            <a:ahLst/>
            <a:cxnLst/>
            <a:rect l="l" t="t" r="r" b="b"/>
            <a:pathLst>
              <a:path w="1029627" h="1551227">
                <a:moveTo>
                  <a:pt x="1029627" y="0"/>
                </a:moveTo>
                <a:lnTo>
                  <a:pt x="0" y="0"/>
                </a:lnTo>
                <a:lnTo>
                  <a:pt x="0" y="1551227"/>
                </a:lnTo>
                <a:lnTo>
                  <a:pt x="1029627" y="1551227"/>
                </a:lnTo>
                <a:lnTo>
                  <a:pt x="10296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flipV="1">
            <a:off x="7216185" y="-245807"/>
            <a:ext cx="2537415" cy="2546967"/>
          </a:xfrm>
          <a:custGeom>
            <a:avLst/>
            <a:gdLst/>
            <a:ahLst/>
            <a:cxnLst/>
            <a:rect l="l" t="t" r="r" b="b"/>
            <a:pathLst>
              <a:path w="2537415" h="2546967">
                <a:moveTo>
                  <a:pt x="0" y="2546966"/>
                </a:moveTo>
                <a:lnTo>
                  <a:pt x="2537415" y="2546966"/>
                </a:lnTo>
                <a:lnTo>
                  <a:pt x="2537415" y="0"/>
                </a:lnTo>
                <a:lnTo>
                  <a:pt x="0" y="0"/>
                </a:lnTo>
                <a:lnTo>
                  <a:pt x="0" y="25469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pic>
        <p:nvPicPr>
          <p:cNvPr id="4" name="Picture 4"/>
          <p:cNvPicPr>
            <a:picLocks noChangeAspect="1"/>
          </p:cNvPicPr>
          <p:nvPr/>
        </p:nvPicPr>
        <p:blipFill>
          <a:blip r:embed="rId6"/>
          <a:srcRect/>
          <a:stretch>
            <a:fillRect/>
          </a:stretch>
        </p:blipFill>
        <p:spPr>
          <a:xfrm>
            <a:off x="735886" y="1687202"/>
            <a:ext cx="658332" cy="692981"/>
          </a:xfrm>
          <a:prstGeom prst="rect">
            <a:avLst/>
          </a:prstGeom>
        </p:spPr>
      </p:pic>
      <p:pic>
        <p:nvPicPr>
          <p:cNvPr id="5" name="Picture 5"/>
          <p:cNvPicPr>
            <a:picLocks noChangeAspect="1"/>
          </p:cNvPicPr>
          <p:nvPr/>
        </p:nvPicPr>
        <p:blipFill>
          <a:blip r:embed="rId7"/>
          <a:srcRect/>
          <a:stretch>
            <a:fillRect/>
          </a:stretch>
        </p:blipFill>
        <p:spPr>
          <a:xfrm>
            <a:off x="740903" y="3389021"/>
            <a:ext cx="577449" cy="551464"/>
          </a:xfrm>
          <a:prstGeom prst="rect">
            <a:avLst/>
          </a:prstGeom>
        </p:spPr>
      </p:pic>
      <p:sp>
        <p:nvSpPr>
          <p:cNvPr id="6" name="Freeform 6"/>
          <p:cNvSpPr/>
          <p:nvPr/>
        </p:nvSpPr>
        <p:spPr>
          <a:xfrm>
            <a:off x="617959" y="2575873"/>
            <a:ext cx="823336" cy="622648"/>
          </a:xfrm>
          <a:custGeom>
            <a:avLst/>
            <a:gdLst/>
            <a:ahLst/>
            <a:cxnLst/>
            <a:rect l="l" t="t" r="r" b="b"/>
            <a:pathLst>
              <a:path w="823336" h="622648">
                <a:moveTo>
                  <a:pt x="0" y="0"/>
                </a:moveTo>
                <a:lnTo>
                  <a:pt x="823336" y="0"/>
                </a:lnTo>
                <a:lnTo>
                  <a:pt x="823336" y="622648"/>
                </a:lnTo>
                <a:lnTo>
                  <a:pt x="0" y="622648"/>
                </a:lnTo>
                <a:lnTo>
                  <a:pt x="0" y="0"/>
                </a:lnTo>
                <a:close/>
              </a:path>
            </a:pathLst>
          </a:custGeom>
          <a:blipFill>
            <a:blip r:embed="rId8"/>
            <a:stretch>
              <a:fillRect/>
            </a:stretch>
          </a:blipFill>
        </p:spPr>
        <p:txBody>
          <a:bodyPr/>
          <a:lstStyle/>
          <a:p>
            <a:endParaRPr lang="en-CA"/>
          </a:p>
        </p:txBody>
      </p:sp>
      <p:sp>
        <p:nvSpPr>
          <p:cNvPr id="7" name="TextBox 7"/>
          <p:cNvSpPr txBox="1"/>
          <p:nvPr/>
        </p:nvSpPr>
        <p:spPr>
          <a:xfrm>
            <a:off x="731520" y="733940"/>
            <a:ext cx="2061305" cy="562737"/>
          </a:xfrm>
          <a:prstGeom prst="rect">
            <a:avLst/>
          </a:prstGeom>
        </p:spPr>
        <p:txBody>
          <a:bodyPr lIns="0" tIns="0" rIns="0" bIns="0" rtlCol="0" anchor="t">
            <a:spAutoFit/>
          </a:bodyPr>
          <a:lstStyle/>
          <a:p>
            <a:pPr algn="l">
              <a:lnSpc>
                <a:spcPts val="4284"/>
              </a:lnSpc>
            </a:pPr>
            <a:r>
              <a:rPr lang="en-US" sz="4200">
                <a:solidFill>
                  <a:srgbClr val="273335"/>
                </a:solidFill>
                <a:latin typeface="DM Serif Display"/>
                <a:ea typeface="DM Serif Display"/>
                <a:cs typeface="DM Serif Display"/>
                <a:sym typeface="DM Serif Display"/>
              </a:rPr>
              <a:t>Impacts </a:t>
            </a:r>
          </a:p>
        </p:txBody>
      </p:sp>
      <p:sp>
        <p:nvSpPr>
          <p:cNvPr id="8" name="TextBox 8"/>
          <p:cNvSpPr txBox="1"/>
          <p:nvPr/>
        </p:nvSpPr>
        <p:spPr>
          <a:xfrm>
            <a:off x="1641868" y="1761277"/>
            <a:ext cx="5322301" cy="535305"/>
          </a:xfrm>
          <a:prstGeom prst="rect">
            <a:avLst/>
          </a:prstGeom>
        </p:spPr>
        <p:txBody>
          <a:bodyPr lIns="0" tIns="0" rIns="0" bIns="0" rtlCol="0" anchor="t">
            <a:spAutoFit/>
          </a:bodyPr>
          <a:lstStyle/>
          <a:p>
            <a:pPr algn="l">
              <a:lnSpc>
                <a:spcPts val="2070"/>
              </a:lnSpc>
            </a:pPr>
            <a:r>
              <a:rPr lang="en-US" sz="1800">
                <a:solidFill>
                  <a:srgbClr val="44424C"/>
                </a:solidFill>
                <a:latin typeface="Poppins"/>
                <a:ea typeface="Poppins"/>
                <a:cs typeface="Poppins"/>
                <a:sym typeface="Poppins"/>
              </a:rPr>
              <a:t>Faster processing of large datasets compared to manual reviews.</a:t>
            </a:r>
          </a:p>
        </p:txBody>
      </p:sp>
      <p:sp>
        <p:nvSpPr>
          <p:cNvPr id="9" name="TextBox 9"/>
          <p:cNvSpPr txBox="1"/>
          <p:nvPr/>
        </p:nvSpPr>
        <p:spPr>
          <a:xfrm>
            <a:off x="1641868" y="3417985"/>
            <a:ext cx="5048508" cy="640080"/>
          </a:xfrm>
          <a:prstGeom prst="rect">
            <a:avLst/>
          </a:prstGeom>
        </p:spPr>
        <p:txBody>
          <a:bodyPr lIns="0" tIns="0" rIns="0" bIns="0" rtlCol="0" anchor="t">
            <a:spAutoFit/>
          </a:bodyPr>
          <a:lstStyle/>
          <a:p>
            <a:pPr algn="just">
              <a:lnSpc>
                <a:spcPts val="2520"/>
              </a:lnSpc>
              <a:spcBef>
                <a:spcPct val="0"/>
              </a:spcBef>
            </a:pPr>
            <a:r>
              <a:rPr lang="en-US" sz="1800">
                <a:solidFill>
                  <a:srgbClr val="273335"/>
                </a:solidFill>
                <a:latin typeface="Poppins"/>
                <a:ea typeface="Poppins"/>
                <a:cs typeface="Poppins"/>
                <a:sym typeface="Poppins"/>
              </a:rPr>
              <a:t>AI could help identify which types of music therapy work best for specific conditions.</a:t>
            </a:r>
          </a:p>
        </p:txBody>
      </p:sp>
      <p:sp>
        <p:nvSpPr>
          <p:cNvPr id="10" name="TextBox 10"/>
          <p:cNvSpPr txBox="1"/>
          <p:nvPr/>
        </p:nvSpPr>
        <p:spPr>
          <a:xfrm>
            <a:off x="1641868" y="2482630"/>
            <a:ext cx="5322301" cy="792480"/>
          </a:xfrm>
          <a:prstGeom prst="rect">
            <a:avLst/>
          </a:prstGeom>
        </p:spPr>
        <p:txBody>
          <a:bodyPr lIns="0" tIns="0" rIns="0" bIns="0" rtlCol="0" anchor="t">
            <a:spAutoFit/>
          </a:bodyPr>
          <a:lstStyle/>
          <a:p>
            <a:pPr algn="l">
              <a:lnSpc>
                <a:spcPts val="2070"/>
              </a:lnSpc>
            </a:pPr>
            <a:r>
              <a:rPr lang="en-US" sz="1800">
                <a:solidFill>
                  <a:srgbClr val="44424C"/>
                </a:solidFill>
                <a:latin typeface="Poppins"/>
                <a:ea typeface="Poppins"/>
                <a:cs typeface="Poppins"/>
                <a:sym typeface="Poppins"/>
              </a:rPr>
              <a:t>Helps healthcare professionals understand the evidence-backed benefits of music therapy.</a:t>
            </a:r>
          </a:p>
        </p:txBody>
      </p:sp>
      <p:sp>
        <p:nvSpPr>
          <p:cNvPr id="11" name="TextBox 11"/>
          <p:cNvSpPr txBox="1"/>
          <p:nvPr/>
        </p:nvSpPr>
        <p:spPr>
          <a:xfrm>
            <a:off x="731520" y="4429540"/>
            <a:ext cx="3232424" cy="562737"/>
          </a:xfrm>
          <a:prstGeom prst="rect">
            <a:avLst/>
          </a:prstGeom>
        </p:spPr>
        <p:txBody>
          <a:bodyPr lIns="0" tIns="0" rIns="0" bIns="0" rtlCol="0" anchor="t">
            <a:spAutoFit/>
          </a:bodyPr>
          <a:lstStyle/>
          <a:p>
            <a:pPr algn="l">
              <a:lnSpc>
                <a:spcPts val="4284"/>
              </a:lnSpc>
            </a:pPr>
            <a:r>
              <a:rPr lang="en-US" sz="4200">
                <a:solidFill>
                  <a:srgbClr val="273335"/>
                </a:solidFill>
                <a:latin typeface="DM Serif Display"/>
                <a:ea typeface="DM Serif Display"/>
                <a:cs typeface="DM Serif Display"/>
                <a:sym typeface="DM Serif Display"/>
              </a:rPr>
              <a:t>Conclusions</a:t>
            </a:r>
          </a:p>
        </p:txBody>
      </p:sp>
      <p:sp>
        <p:nvSpPr>
          <p:cNvPr id="12" name="TextBox 12"/>
          <p:cNvSpPr txBox="1"/>
          <p:nvPr/>
        </p:nvSpPr>
        <p:spPr>
          <a:xfrm>
            <a:off x="740903" y="5125627"/>
            <a:ext cx="8426084" cy="1583055"/>
          </a:xfrm>
          <a:prstGeom prst="rect">
            <a:avLst/>
          </a:prstGeom>
        </p:spPr>
        <p:txBody>
          <a:bodyPr lIns="0" tIns="0" rIns="0" bIns="0" rtlCol="0" anchor="t">
            <a:spAutoFit/>
          </a:bodyPr>
          <a:lstStyle/>
          <a:p>
            <a:pPr algn="just">
              <a:lnSpc>
                <a:spcPts val="2520"/>
              </a:lnSpc>
              <a:spcBef>
                <a:spcPct val="0"/>
              </a:spcBef>
            </a:pPr>
            <a:r>
              <a:rPr lang="en-US" sz="1800">
                <a:solidFill>
                  <a:srgbClr val="273335"/>
                </a:solidFill>
                <a:latin typeface="Poppins"/>
                <a:ea typeface="Poppins"/>
                <a:cs typeface="Poppins"/>
                <a:sym typeface="Poppins"/>
              </a:rPr>
              <a:t>AI can speed up research by streamlining paper selection and enhancing systematic reviews with LLMs. This approach can be applied to any scientific field by defining search parameters and exclusion criteria. In the end, the research question remains human-driven, with AI assisting in the process and analysis.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H="1">
            <a:off x="0" y="5744242"/>
            <a:ext cx="1029627" cy="1551227"/>
          </a:xfrm>
          <a:custGeom>
            <a:avLst/>
            <a:gdLst/>
            <a:ahLst/>
            <a:cxnLst/>
            <a:rect l="l" t="t" r="r" b="b"/>
            <a:pathLst>
              <a:path w="1029627" h="1551227">
                <a:moveTo>
                  <a:pt x="1029627" y="0"/>
                </a:moveTo>
                <a:lnTo>
                  <a:pt x="0" y="0"/>
                </a:lnTo>
                <a:lnTo>
                  <a:pt x="0" y="1551227"/>
                </a:lnTo>
                <a:lnTo>
                  <a:pt x="1029627" y="1551227"/>
                </a:lnTo>
                <a:lnTo>
                  <a:pt x="10296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flipV="1">
            <a:off x="7216185" y="-245807"/>
            <a:ext cx="2537415" cy="2546967"/>
          </a:xfrm>
          <a:custGeom>
            <a:avLst/>
            <a:gdLst/>
            <a:ahLst/>
            <a:cxnLst/>
            <a:rect l="l" t="t" r="r" b="b"/>
            <a:pathLst>
              <a:path w="2537415" h="2546967">
                <a:moveTo>
                  <a:pt x="0" y="2546966"/>
                </a:moveTo>
                <a:lnTo>
                  <a:pt x="2537415" y="2546966"/>
                </a:lnTo>
                <a:lnTo>
                  <a:pt x="2537415" y="0"/>
                </a:lnTo>
                <a:lnTo>
                  <a:pt x="0" y="0"/>
                </a:lnTo>
                <a:lnTo>
                  <a:pt x="0" y="254696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grpSp>
        <p:nvGrpSpPr>
          <p:cNvPr id="4" name="Group 4"/>
          <p:cNvGrpSpPr>
            <a:grpSpLocks noChangeAspect="1"/>
          </p:cNvGrpSpPr>
          <p:nvPr/>
        </p:nvGrpSpPr>
        <p:grpSpPr>
          <a:xfrm>
            <a:off x="2213656" y="1481495"/>
            <a:ext cx="1538834" cy="1538827"/>
            <a:chOff x="0" y="0"/>
            <a:chExt cx="6350000" cy="6349975"/>
          </a:xfrm>
        </p:grpSpPr>
        <p:sp>
          <p:nvSpPr>
            <p:cNvPr id="5" name="Freeform 5"/>
            <p:cNvSpPr/>
            <p:nvPr/>
          </p:nvSpPr>
          <p:spPr>
            <a:xfrm rot="96000">
              <a:off x="-47722" y="-47723"/>
              <a:ext cx="6445444" cy="6445420"/>
            </a:xfrm>
            <a:custGeom>
              <a:avLst/>
              <a:gdLst/>
              <a:ahLst/>
              <a:cxnLst/>
              <a:rect l="l" t="t" r="r" b="b"/>
              <a:pathLst>
                <a:path w="6445444" h="6445420">
                  <a:moveTo>
                    <a:pt x="6396485" y="3134097"/>
                  </a:moveTo>
                  <a:cubicBezTo>
                    <a:pt x="6445444" y="4886839"/>
                    <a:pt x="5064165" y="6347500"/>
                    <a:pt x="3311373" y="6396460"/>
                  </a:cubicBezTo>
                  <a:cubicBezTo>
                    <a:pt x="1558555" y="6445420"/>
                    <a:pt x="97919" y="5064141"/>
                    <a:pt x="48961" y="3311399"/>
                  </a:cubicBezTo>
                  <a:cubicBezTo>
                    <a:pt x="0" y="1558569"/>
                    <a:pt x="1381253" y="97922"/>
                    <a:pt x="3134071" y="48961"/>
                  </a:cubicBezTo>
                  <a:cubicBezTo>
                    <a:pt x="4886889" y="0"/>
                    <a:pt x="6347524" y="1381266"/>
                    <a:pt x="6396485" y="3134097"/>
                  </a:cubicBezTo>
                  <a:close/>
                </a:path>
              </a:pathLst>
            </a:custGeom>
            <a:blipFill>
              <a:blip r:embed="rId6"/>
              <a:stretch>
                <a:fillRect l="-1376" t="-74811" r="-36341" b="-8812"/>
              </a:stretch>
            </a:blipFill>
          </p:spPr>
          <p:txBody>
            <a:bodyPr/>
            <a:lstStyle/>
            <a:p>
              <a:endParaRPr lang="en-CA"/>
            </a:p>
          </p:txBody>
        </p:sp>
      </p:grpSp>
      <p:sp>
        <p:nvSpPr>
          <p:cNvPr id="6" name="Freeform 6"/>
          <p:cNvSpPr/>
          <p:nvPr/>
        </p:nvSpPr>
        <p:spPr>
          <a:xfrm>
            <a:off x="1298059" y="5646181"/>
            <a:ext cx="190433" cy="139424"/>
          </a:xfrm>
          <a:custGeom>
            <a:avLst/>
            <a:gdLst/>
            <a:ahLst/>
            <a:cxnLst/>
            <a:rect l="l" t="t" r="r" b="b"/>
            <a:pathLst>
              <a:path w="190433" h="139424">
                <a:moveTo>
                  <a:pt x="0" y="0"/>
                </a:moveTo>
                <a:lnTo>
                  <a:pt x="190433" y="0"/>
                </a:lnTo>
                <a:lnTo>
                  <a:pt x="190433" y="139424"/>
                </a:lnTo>
                <a:lnTo>
                  <a:pt x="0" y="1394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7" name="Freeform 7"/>
          <p:cNvSpPr/>
          <p:nvPr/>
        </p:nvSpPr>
        <p:spPr>
          <a:xfrm>
            <a:off x="2119886" y="5643776"/>
            <a:ext cx="187539" cy="144234"/>
          </a:xfrm>
          <a:custGeom>
            <a:avLst/>
            <a:gdLst/>
            <a:ahLst/>
            <a:cxnLst/>
            <a:rect l="l" t="t" r="r" b="b"/>
            <a:pathLst>
              <a:path w="187539" h="144234">
                <a:moveTo>
                  <a:pt x="0" y="0"/>
                </a:moveTo>
                <a:lnTo>
                  <a:pt x="187539" y="0"/>
                </a:lnTo>
                <a:lnTo>
                  <a:pt x="187539" y="144234"/>
                </a:lnTo>
                <a:lnTo>
                  <a:pt x="0" y="1442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grpSp>
        <p:nvGrpSpPr>
          <p:cNvPr id="8" name="Group 8"/>
          <p:cNvGrpSpPr>
            <a:grpSpLocks noChangeAspect="1"/>
          </p:cNvGrpSpPr>
          <p:nvPr/>
        </p:nvGrpSpPr>
        <p:grpSpPr>
          <a:xfrm>
            <a:off x="5758392" y="1475775"/>
            <a:ext cx="1544554" cy="154454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8016" r="-8016"/>
              </a:stretch>
            </a:blipFill>
          </p:spPr>
          <p:txBody>
            <a:bodyPr/>
            <a:lstStyle/>
            <a:p>
              <a:endParaRPr lang="en-CA"/>
            </a:p>
          </p:txBody>
        </p:sp>
      </p:grpSp>
      <p:sp>
        <p:nvSpPr>
          <p:cNvPr id="10" name="Freeform 10"/>
          <p:cNvSpPr/>
          <p:nvPr/>
        </p:nvSpPr>
        <p:spPr>
          <a:xfrm>
            <a:off x="3949237" y="5646181"/>
            <a:ext cx="190433" cy="139424"/>
          </a:xfrm>
          <a:custGeom>
            <a:avLst/>
            <a:gdLst/>
            <a:ahLst/>
            <a:cxnLst/>
            <a:rect l="l" t="t" r="r" b="b"/>
            <a:pathLst>
              <a:path w="190433" h="139424">
                <a:moveTo>
                  <a:pt x="0" y="0"/>
                </a:moveTo>
                <a:lnTo>
                  <a:pt x="190433" y="0"/>
                </a:lnTo>
                <a:lnTo>
                  <a:pt x="190433" y="139424"/>
                </a:lnTo>
                <a:lnTo>
                  <a:pt x="0" y="1394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1" name="Freeform 11"/>
          <p:cNvSpPr/>
          <p:nvPr/>
        </p:nvSpPr>
        <p:spPr>
          <a:xfrm>
            <a:off x="4386079" y="5616242"/>
            <a:ext cx="139512" cy="199303"/>
          </a:xfrm>
          <a:custGeom>
            <a:avLst/>
            <a:gdLst/>
            <a:ahLst/>
            <a:cxnLst/>
            <a:rect l="l" t="t" r="r" b="b"/>
            <a:pathLst>
              <a:path w="139512" h="199303">
                <a:moveTo>
                  <a:pt x="0" y="0"/>
                </a:moveTo>
                <a:lnTo>
                  <a:pt x="139512" y="0"/>
                </a:lnTo>
                <a:lnTo>
                  <a:pt x="139512" y="199303"/>
                </a:lnTo>
                <a:lnTo>
                  <a:pt x="0" y="1993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12" name="Freeform 12"/>
          <p:cNvSpPr/>
          <p:nvPr/>
        </p:nvSpPr>
        <p:spPr>
          <a:xfrm>
            <a:off x="4771064" y="5643776"/>
            <a:ext cx="187539" cy="144234"/>
          </a:xfrm>
          <a:custGeom>
            <a:avLst/>
            <a:gdLst/>
            <a:ahLst/>
            <a:cxnLst/>
            <a:rect l="l" t="t" r="r" b="b"/>
            <a:pathLst>
              <a:path w="187539" h="144234">
                <a:moveTo>
                  <a:pt x="0" y="0"/>
                </a:moveTo>
                <a:lnTo>
                  <a:pt x="187539" y="0"/>
                </a:lnTo>
                <a:lnTo>
                  <a:pt x="187539" y="144234"/>
                </a:lnTo>
                <a:lnTo>
                  <a:pt x="0" y="1442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grpSp>
        <p:nvGrpSpPr>
          <p:cNvPr id="13" name="Group 13"/>
          <p:cNvGrpSpPr>
            <a:grpSpLocks noChangeAspect="1"/>
          </p:cNvGrpSpPr>
          <p:nvPr/>
        </p:nvGrpSpPr>
        <p:grpSpPr>
          <a:xfrm>
            <a:off x="2213656" y="4301856"/>
            <a:ext cx="1611756" cy="16117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t="-12971" b="-64807"/>
              </a:stretch>
            </a:blipFill>
          </p:spPr>
          <p:txBody>
            <a:bodyPr/>
            <a:lstStyle/>
            <a:p>
              <a:endParaRPr lang="en-CA"/>
            </a:p>
          </p:txBody>
        </p:sp>
      </p:grpSp>
      <p:sp>
        <p:nvSpPr>
          <p:cNvPr id="15" name="Freeform 15"/>
          <p:cNvSpPr/>
          <p:nvPr/>
        </p:nvSpPr>
        <p:spPr>
          <a:xfrm>
            <a:off x="6603193" y="5686946"/>
            <a:ext cx="190433" cy="139424"/>
          </a:xfrm>
          <a:custGeom>
            <a:avLst/>
            <a:gdLst/>
            <a:ahLst/>
            <a:cxnLst/>
            <a:rect l="l" t="t" r="r" b="b"/>
            <a:pathLst>
              <a:path w="190433" h="139424">
                <a:moveTo>
                  <a:pt x="0" y="0"/>
                </a:moveTo>
                <a:lnTo>
                  <a:pt x="190433" y="0"/>
                </a:lnTo>
                <a:lnTo>
                  <a:pt x="190433" y="139424"/>
                </a:lnTo>
                <a:lnTo>
                  <a:pt x="0" y="1394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16" name="Freeform 16"/>
          <p:cNvSpPr/>
          <p:nvPr/>
        </p:nvSpPr>
        <p:spPr>
          <a:xfrm>
            <a:off x="7040035" y="5657007"/>
            <a:ext cx="139512" cy="199303"/>
          </a:xfrm>
          <a:custGeom>
            <a:avLst/>
            <a:gdLst/>
            <a:ahLst/>
            <a:cxnLst/>
            <a:rect l="l" t="t" r="r" b="b"/>
            <a:pathLst>
              <a:path w="139512" h="199303">
                <a:moveTo>
                  <a:pt x="0" y="0"/>
                </a:moveTo>
                <a:lnTo>
                  <a:pt x="139512" y="0"/>
                </a:lnTo>
                <a:lnTo>
                  <a:pt x="139512" y="199303"/>
                </a:lnTo>
                <a:lnTo>
                  <a:pt x="0" y="1993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17" name="Freeform 17"/>
          <p:cNvSpPr/>
          <p:nvPr/>
        </p:nvSpPr>
        <p:spPr>
          <a:xfrm>
            <a:off x="7425020" y="5684541"/>
            <a:ext cx="187539" cy="144234"/>
          </a:xfrm>
          <a:custGeom>
            <a:avLst/>
            <a:gdLst/>
            <a:ahLst/>
            <a:cxnLst/>
            <a:rect l="l" t="t" r="r" b="b"/>
            <a:pathLst>
              <a:path w="187539" h="144234">
                <a:moveTo>
                  <a:pt x="0" y="0"/>
                </a:moveTo>
                <a:lnTo>
                  <a:pt x="187539" y="0"/>
                </a:lnTo>
                <a:lnTo>
                  <a:pt x="187539" y="144234"/>
                </a:lnTo>
                <a:lnTo>
                  <a:pt x="0" y="1442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grpSp>
        <p:nvGrpSpPr>
          <p:cNvPr id="18" name="Group 18"/>
          <p:cNvGrpSpPr>
            <a:grpSpLocks noChangeAspect="1"/>
          </p:cNvGrpSpPr>
          <p:nvPr/>
        </p:nvGrpSpPr>
        <p:grpSpPr>
          <a:xfrm>
            <a:off x="5865973" y="4344293"/>
            <a:ext cx="1652816" cy="1652810"/>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a:stretch>
            </a:blipFill>
          </p:spPr>
          <p:txBody>
            <a:bodyPr/>
            <a:lstStyle/>
            <a:p>
              <a:endParaRPr lang="en-CA"/>
            </a:p>
          </p:txBody>
        </p:sp>
      </p:grpSp>
      <p:sp>
        <p:nvSpPr>
          <p:cNvPr id="20" name="TextBox 20"/>
          <p:cNvSpPr txBox="1"/>
          <p:nvPr/>
        </p:nvSpPr>
        <p:spPr>
          <a:xfrm>
            <a:off x="684275" y="545115"/>
            <a:ext cx="3058762" cy="685800"/>
          </a:xfrm>
          <a:prstGeom prst="rect">
            <a:avLst/>
          </a:prstGeom>
        </p:spPr>
        <p:txBody>
          <a:bodyPr lIns="0" tIns="0" rIns="0" bIns="0" rtlCol="0" anchor="t">
            <a:spAutoFit/>
          </a:bodyPr>
          <a:lstStyle/>
          <a:p>
            <a:pPr algn="l">
              <a:lnSpc>
                <a:spcPts val="5100"/>
              </a:lnSpc>
            </a:pPr>
            <a:r>
              <a:rPr lang="en-US" sz="5000">
                <a:solidFill>
                  <a:srgbClr val="273335"/>
                </a:solidFill>
                <a:latin typeface="DM Serif Display"/>
                <a:ea typeface="DM Serif Display"/>
                <a:cs typeface="DM Serif Display"/>
                <a:sym typeface="DM Serif Display"/>
              </a:rPr>
              <a:t>Our Team</a:t>
            </a:r>
          </a:p>
        </p:txBody>
      </p:sp>
      <p:sp>
        <p:nvSpPr>
          <p:cNvPr id="21" name="TextBox 21"/>
          <p:cNvSpPr txBox="1"/>
          <p:nvPr/>
        </p:nvSpPr>
        <p:spPr>
          <a:xfrm>
            <a:off x="2003254" y="3277792"/>
            <a:ext cx="1959636"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Mario Palomino</a:t>
            </a:r>
          </a:p>
        </p:txBody>
      </p:sp>
      <p:sp>
        <p:nvSpPr>
          <p:cNvPr id="22" name="TextBox 22"/>
          <p:cNvSpPr txBox="1"/>
          <p:nvPr/>
        </p:nvSpPr>
        <p:spPr>
          <a:xfrm>
            <a:off x="5730669" y="3277792"/>
            <a:ext cx="1600001"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Komalpreet</a:t>
            </a:r>
          </a:p>
        </p:txBody>
      </p:sp>
      <p:sp>
        <p:nvSpPr>
          <p:cNvPr id="23" name="TextBox 23"/>
          <p:cNvSpPr txBox="1"/>
          <p:nvPr/>
        </p:nvSpPr>
        <p:spPr>
          <a:xfrm>
            <a:off x="5448631" y="6048477"/>
            <a:ext cx="2499556"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Sandaru Welikala</a:t>
            </a:r>
          </a:p>
        </p:txBody>
      </p:sp>
      <p:sp>
        <p:nvSpPr>
          <p:cNvPr id="24" name="TextBox 24"/>
          <p:cNvSpPr txBox="1"/>
          <p:nvPr/>
        </p:nvSpPr>
        <p:spPr>
          <a:xfrm>
            <a:off x="2064992" y="6048477"/>
            <a:ext cx="1909083"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Rachel Mendonsa</a:t>
            </a:r>
          </a:p>
        </p:txBody>
      </p:sp>
      <p:sp>
        <p:nvSpPr>
          <p:cNvPr id="25" name="TextBox 25"/>
          <p:cNvSpPr txBox="1"/>
          <p:nvPr/>
        </p:nvSpPr>
        <p:spPr>
          <a:xfrm>
            <a:off x="1418072" y="3556620"/>
            <a:ext cx="3283521"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Mariopalominov@hotmail.com</a:t>
            </a:r>
          </a:p>
        </p:txBody>
      </p:sp>
      <p:sp>
        <p:nvSpPr>
          <p:cNvPr id="26" name="TextBox 26"/>
          <p:cNvSpPr txBox="1"/>
          <p:nvPr/>
        </p:nvSpPr>
        <p:spPr>
          <a:xfrm>
            <a:off x="5241105" y="6348690"/>
            <a:ext cx="2914609"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sandaruw@gmail.com</a:t>
            </a:r>
          </a:p>
        </p:txBody>
      </p:sp>
      <p:sp>
        <p:nvSpPr>
          <p:cNvPr id="27" name="TextBox 27"/>
          <p:cNvSpPr txBox="1"/>
          <p:nvPr/>
        </p:nvSpPr>
        <p:spPr>
          <a:xfrm>
            <a:off x="1562229" y="6681168"/>
            <a:ext cx="2914609"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+1 236 334 5870</a:t>
            </a:r>
          </a:p>
        </p:txBody>
      </p:sp>
      <p:sp>
        <p:nvSpPr>
          <p:cNvPr id="28" name="TextBox 28"/>
          <p:cNvSpPr txBox="1"/>
          <p:nvPr/>
        </p:nvSpPr>
        <p:spPr>
          <a:xfrm>
            <a:off x="5336321" y="6681168"/>
            <a:ext cx="2914609"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+1 672 866 0057</a:t>
            </a:r>
          </a:p>
        </p:txBody>
      </p:sp>
      <p:sp>
        <p:nvSpPr>
          <p:cNvPr id="29" name="TextBox 29"/>
          <p:cNvSpPr txBox="1"/>
          <p:nvPr/>
        </p:nvSpPr>
        <p:spPr>
          <a:xfrm>
            <a:off x="1418072" y="3830840"/>
            <a:ext cx="2914609"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+1 604 779 9052</a:t>
            </a:r>
          </a:p>
        </p:txBody>
      </p:sp>
      <p:sp>
        <p:nvSpPr>
          <p:cNvPr id="30" name="TextBox 30"/>
          <p:cNvSpPr txBox="1"/>
          <p:nvPr/>
        </p:nvSpPr>
        <p:spPr>
          <a:xfrm>
            <a:off x="5336321" y="3830840"/>
            <a:ext cx="2914609"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+1 778 863 2634</a:t>
            </a:r>
          </a:p>
        </p:txBody>
      </p:sp>
      <p:sp>
        <p:nvSpPr>
          <p:cNvPr id="31" name="TextBox 31"/>
          <p:cNvSpPr txBox="1"/>
          <p:nvPr/>
        </p:nvSpPr>
        <p:spPr>
          <a:xfrm>
            <a:off x="1670889" y="6348690"/>
            <a:ext cx="2914609"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rachelgwen997@gmail.com</a:t>
            </a:r>
          </a:p>
        </p:txBody>
      </p:sp>
      <p:sp>
        <p:nvSpPr>
          <p:cNvPr id="32" name="TextBox 32"/>
          <p:cNvSpPr txBox="1"/>
          <p:nvPr/>
        </p:nvSpPr>
        <p:spPr>
          <a:xfrm>
            <a:off x="5336321" y="3556620"/>
            <a:ext cx="2914609" cy="199128"/>
          </a:xfrm>
          <a:prstGeom prst="rect">
            <a:avLst/>
          </a:prstGeom>
        </p:spPr>
        <p:txBody>
          <a:bodyPr lIns="0" tIns="0" rIns="0" bIns="0" rtlCol="0" anchor="t">
            <a:spAutoFit/>
          </a:bodyPr>
          <a:lstStyle/>
          <a:p>
            <a:pPr algn="ctr">
              <a:lnSpc>
                <a:spcPts val="1376"/>
              </a:lnSpc>
            </a:pPr>
            <a:r>
              <a:rPr lang="en-US" sz="1563" b="1">
                <a:solidFill>
                  <a:srgbClr val="44424C"/>
                </a:solidFill>
                <a:latin typeface="Poppins Bold"/>
                <a:ea typeface="Poppins Bold"/>
                <a:cs typeface="Poppins Bold"/>
                <a:sym typeface="Poppins Bold"/>
              </a:rPr>
              <a:t>komalpbrar123@gmail.com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535</Words>
  <Application>Microsoft Office PowerPoint</Application>
  <PresentationFormat>Custom</PresentationFormat>
  <Paragraphs>64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Poppins</vt:lpstr>
      <vt:lpstr>Calibri</vt:lpstr>
      <vt:lpstr>DM Serif Display</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Brown Geometric Modern Research Project Presentation</dc:title>
  <cp:lastModifiedBy>Mario Palomino</cp:lastModifiedBy>
  <cp:revision>3</cp:revision>
  <dcterms:created xsi:type="dcterms:W3CDTF">2006-08-16T00:00:00Z</dcterms:created>
  <dcterms:modified xsi:type="dcterms:W3CDTF">2025-03-19T19:41:36Z</dcterms:modified>
  <dc:identifier>DAGh0tbN_WI</dc:identifier>
</cp:coreProperties>
</file>